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81"/>
  </p:notesMasterIdLst>
  <p:sldIdLst>
    <p:sldId id="257" r:id="rId2"/>
    <p:sldId id="259" r:id="rId3"/>
    <p:sldId id="824" r:id="rId4"/>
    <p:sldId id="578" r:id="rId5"/>
    <p:sldId id="840" r:id="rId6"/>
    <p:sldId id="846" r:id="rId7"/>
    <p:sldId id="847" r:id="rId8"/>
    <p:sldId id="848" r:id="rId9"/>
    <p:sldId id="849" r:id="rId10"/>
    <p:sldId id="850" r:id="rId11"/>
    <p:sldId id="851" r:id="rId12"/>
    <p:sldId id="852" r:id="rId13"/>
    <p:sldId id="853" r:id="rId14"/>
    <p:sldId id="854" r:id="rId15"/>
    <p:sldId id="855" r:id="rId16"/>
    <p:sldId id="856" r:id="rId17"/>
    <p:sldId id="857" r:id="rId18"/>
    <p:sldId id="858" r:id="rId19"/>
    <p:sldId id="927" r:id="rId20"/>
    <p:sldId id="928" r:id="rId21"/>
    <p:sldId id="929" r:id="rId22"/>
    <p:sldId id="859" r:id="rId23"/>
    <p:sldId id="860" r:id="rId24"/>
    <p:sldId id="861" r:id="rId25"/>
    <p:sldId id="862" r:id="rId26"/>
    <p:sldId id="863" r:id="rId27"/>
    <p:sldId id="864" r:id="rId28"/>
    <p:sldId id="865" r:id="rId29"/>
    <p:sldId id="866" r:id="rId30"/>
    <p:sldId id="870" r:id="rId31"/>
    <p:sldId id="867" r:id="rId32"/>
    <p:sldId id="871" r:id="rId33"/>
    <p:sldId id="872" r:id="rId34"/>
    <p:sldId id="873" r:id="rId35"/>
    <p:sldId id="874" r:id="rId36"/>
    <p:sldId id="877" r:id="rId37"/>
    <p:sldId id="876" r:id="rId38"/>
    <p:sldId id="868" r:id="rId39"/>
    <p:sldId id="869" r:id="rId40"/>
    <p:sldId id="401" r:id="rId41"/>
    <p:sldId id="878" r:id="rId42"/>
    <p:sldId id="879" r:id="rId43"/>
    <p:sldId id="925" r:id="rId44"/>
    <p:sldId id="880" r:id="rId45"/>
    <p:sldId id="881" r:id="rId46"/>
    <p:sldId id="883" r:id="rId47"/>
    <p:sldId id="882" r:id="rId48"/>
    <p:sldId id="884" r:id="rId49"/>
    <p:sldId id="885" r:id="rId50"/>
    <p:sldId id="886" r:id="rId51"/>
    <p:sldId id="887" r:id="rId52"/>
    <p:sldId id="921" r:id="rId53"/>
    <p:sldId id="922" r:id="rId54"/>
    <p:sldId id="888" r:id="rId55"/>
    <p:sldId id="889" r:id="rId56"/>
    <p:sldId id="890" r:id="rId57"/>
    <p:sldId id="891" r:id="rId58"/>
    <p:sldId id="892" r:id="rId59"/>
    <p:sldId id="893" r:id="rId60"/>
    <p:sldId id="919" r:id="rId61"/>
    <p:sldId id="930" r:id="rId62"/>
    <p:sldId id="931" r:id="rId63"/>
    <p:sldId id="920" r:id="rId64"/>
    <p:sldId id="932" r:id="rId65"/>
    <p:sldId id="895" r:id="rId66"/>
    <p:sldId id="923" r:id="rId67"/>
    <p:sldId id="916" r:id="rId68"/>
    <p:sldId id="924" r:id="rId69"/>
    <p:sldId id="918" r:id="rId70"/>
    <p:sldId id="917" r:id="rId71"/>
    <p:sldId id="926" r:id="rId72"/>
    <p:sldId id="913" r:id="rId73"/>
    <p:sldId id="901" r:id="rId74"/>
    <p:sldId id="896" r:id="rId75"/>
    <p:sldId id="897" r:id="rId76"/>
    <p:sldId id="898" r:id="rId77"/>
    <p:sldId id="899" r:id="rId78"/>
    <p:sldId id="900" r:id="rId79"/>
    <p:sldId id="902"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94694"/>
  </p:normalViewPr>
  <p:slideViewPr>
    <p:cSldViewPr>
      <p:cViewPr varScale="1">
        <p:scale>
          <a:sx n="122" d="100"/>
          <a:sy n="122" d="100"/>
        </p:scale>
        <p:origin x="1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nnick" userId="47308667-b466-4bc8-8630-0f7e6f423307" providerId="ADAL" clId="{CA993BA7-8D76-417A-A157-FD22EE10C5F6}"/>
    <pc:docChg chg="undo custSel addSld delSld modSld sldOrd">
      <pc:chgData name="Michael Hennick" userId="47308667-b466-4bc8-8630-0f7e6f423307" providerId="ADAL" clId="{CA993BA7-8D76-417A-A157-FD22EE10C5F6}" dt="2024-05-01T21:36:49.017" v="132"/>
      <pc:docMkLst>
        <pc:docMk/>
      </pc:docMkLst>
      <pc:sldChg chg="addSp modSp mod">
        <pc:chgData name="Michael Hennick" userId="47308667-b466-4bc8-8630-0f7e6f423307" providerId="ADAL" clId="{CA993BA7-8D76-417A-A157-FD22EE10C5F6}" dt="2024-04-30T00:55:12.519" v="124" actId="1076"/>
        <pc:sldMkLst>
          <pc:docMk/>
          <pc:sldMk cId="2984370940" sldId="259"/>
        </pc:sldMkLst>
        <pc:spChg chg="mod">
          <ac:chgData name="Michael Hennick" userId="47308667-b466-4bc8-8630-0f7e6f423307" providerId="ADAL" clId="{CA993BA7-8D76-417A-A157-FD22EE10C5F6}" dt="2024-04-30T00:53:15.105" v="104" actId="207"/>
          <ac:spMkLst>
            <pc:docMk/>
            <pc:sldMk cId="2984370940" sldId="259"/>
            <ac:spMk id="3" creationId="{00000000-0000-0000-0000-000000000000}"/>
          </ac:spMkLst>
        </pc:spChg>
        <pc:spChg chg="add mod">
          <ac:chgData name="Michael Hennick" userId="47308667-b466-4bc8-8630-0f7e6f423307" providerId="ADAL" clId="{CA993BA7-8D76-417A-A157-FD22EE10C5F6}" dt="2024-04-30T00:55:12.519" v="124" actId="1076"/>
          <ac:spMkLst>
            <pc:docMk/>
            <pc:sldMk cId="2984370940" sldId="259"/>
            <ac:spMk id="4" creationId="{8D6CE819-8359-871D-F0B3-2D477D0AA8E0}"/>
          </ac:spMkLst>
        </pc:spChg>
        <pc:spChg chg="add mod">
          <ac:chgData name="Michael Hennick" userId="47308667-b466-4bc8-8630-0f7e6f423307" providerId="ADAL" clId="{CA993BA7-8D76-417A-A157-FD22EE10C5F6}" dt="2024-04-30T00:53:36.350" v="122" actId="1076"/>
          <ac:spMkLst>
            <pc:docMk/>
            <pc:sldMk cId="2984370940" sldId="259"/>
            <ac:spMk id="5" creationId="{7B5BD148-CB36-A6B5-3258-92D6C2097481}"/>
          </ac:spMkLst>
        </pc:spChg>
      </pc:sldChg>
      <pc:sldChg chg="add">
        <pc:chgData name="Michael Hennick" userId="47308667-b466-4bc8-8630-0f7e6f423307" providerId="ADAL" clId="{CA993BA7-8D76-417A-A157-FD22EE10C5F6}" dt="2024-04-30T00:52:04.596" v="94"/>
        <pc:sldMkLst>
          <pc:docMk/>
          <pc:sldMk cId="698099074" sldId="401"/>
        </pc:sldMkLst>
      </pc:sldChg>
      <pc:sldChg chg="add del">
        <pc:chgData name="Michael Hennick" userId="47308667-b466-4bc8-8630-0f7e6f423307" providerId="ADAL" clId="{CA993BA7-8D76-417A-A157-FD22EE10C5F6}" dt="2024-04-30T00:52:04.596" v="94"/>
        <pc:sldMkLst>
          <pc:docMk/>
          <pc:sldMk cId="448204884" sldId="578"/>
        </pc:sldMkLst>
      </pc:sldChg>
      <pc:sldChg chg="del">
        <pc:chgData name="Michael Hennick" userId="47308667-b466-4bc8-8630-0f7e6f423307" providerId="ADAL" clId="{CA993BA7-8D76-417A-A157-FD22EE10C5F6}" dt="2024-04-30T00:49:25.782" v="0" actId="47"/>
        <pc:sldMkLst>
          <pc:docMk/>
          <pc:sldMk cId="1404210226" sldId="779"/>
        </pc:sldMkLst>
      </pc:sldChg>
      <pc:sldChg chg="del">
        <pc:chgData name="Michael Hennick" userId="47308667-b466-4bc8-8630-0f7e6f423307" providerId="ADAL" clId="{CA993BA7-8D76-417A-A157-FD22EE10C5F6}" dt="2024-04-30T00:49:25.782" v="0" actId="47"/>
        <pc:sldMkLst>
          <pc:docMk/>
          <pc:sldMk cId="3219809619" sldId="780"/>
        </pc:sldMkLst>
      </pc:sldChg>
      <pc:sldChg chg="del">
        <pc:chgData name="Michael Hennick" userId="47308667-b466-4bc8-8630-0f7e6f423307" providerId="ADAL" clId="{CA993BA7-8D76-417A-A157-FD22EE10C5F6}" dt="2024-04-30T00:49:25.782" v="0" actId="47"/>
        <pc:sldMkLst>
          <pc:docMk/>
          <pc:sldMk cId="3831381530" sldId="784"/>
        </pc:sldMkLst>
      </pc:sldChg>
      <pc:sldChg chg="del">
        <pc:chgData name="Michael Hennick" userId="47308667-b466-4bc8-8630-0f7e6f423307" providerId="ADAL" clId="{CA993BA7-8D76-417A-A157-FD22EE10C5F6}" dt="2024-04-30T00:49:25.782" v="0" actId="47"/>
        <pc:sldMkLst>
          <pc:docMk/>
          <pc:sldMk cId="3840513043" sldId="785"/>
        </pc:sldMkLst>
      </pc:sldChg>
      <pc:sldChg chg="del">
        <pc:chgData name="Michael Hennick" userId="47308667-b466-4bc8-8630-0f7e6f423307" providerId="ADAL" clId="{CA993BA7-8D76-417A-A157-FD22EE10C5F6}" dt="2024-04-30T00:49:25.782" v="0" actId="47"/>
        <pc:sldMkLst>
          <pc:docMk/>
          <pc:sldMk cId="62557894" sldId="786"/>
        </pc:sldMkLst>
      </pc:sldChg>
      <pc:sldChg chg="del">
        <pc:chgData name="Michael Hennick" userId="47308667-b466-4bc8-8630-0f7e6f423307" providerId="ADAL" clId="{CA993BA7-8D76-417A-A157-FD22EE10C5F6}" dt="2024-04-30T00:49:25.782" v="0" actId="47"/>
        <pc:sldMkLst>
          <pc:docMk/>
          <pc:sldMk cId="2528284858" sldId="787"/>
        </pc:sldMkLst>
      </pc:sldChg>
      <pc:sldChg chg="del">
        <pc:chgData name="Michael Hennick" userId="47308667-b466-4bc8-8630-0f7e6f423307" providerId="ADAL" clId="{CA993BA7-8D76-417A-A157-FD22EE10C5F6}" dt="2024-04-30T00:49:25.782" v="0" actId="47"/>
        <pc:sldMkLst>
          <pc:docMk/>
          <pc:sldMk cId="4047002042" sldId="788"/>
        </pc:sldMkLst>
      </pc:sldChg>
      <pc:sldChg chg="del">
        <pc:chgData name="Michael Hennick" userId="47308667-b466-4bc8-8630-0f7e6f423307" providerId="ADAL" clId="{CA993BA7-8D76-417A-A157-FD22EE10C5F6}" dt="2024-04-30T00:49:25.782" v="0" actId="47"/>
        <pc:sldMkLst>
          <pc:docMk/>
          <pc:sldMk cId="4139736435" sldId="789"/>
        </pc:sldMkLst>
      </pc:sldChg>
      <pc:sldChg chg="del">
        <pc:chgData name="Michael Hennick" userId="47308667-b466-4bc8-8630-0f7e6f423307" providerId="ADAL" clId="{CA993BA7-8D76-417A-A157-FD22EE10C5F6}" dt="2024-04-30T00:49:25.782" v="0" actId="47"/>
        <pc:sldMkLst>
          <pc:docMk/>
          <pc:sldMk cId="3263011182" sldId="790"/>
        </pc:sldMkLst>
      </pc:sldChg>
      <pc:sldChg chg="del">
        <pc:chgData name="Michael Hennick" userId="47308667-b466-4bc8-8630-0f7e6f423307" providerId="ADAL" clId="{CA993BA7-8D76-417A-A157-FD22EE10C5F6}" dt="2024-04-30T00:49:25.782" v="0" actId="47"/>
        <pc:sldMkLst>
          <pc:docMk/>
          <pc:sldMk cId="3289858038" sldId="791"/>
        </pc:sldMkLst>
      </pc:sldChg>
      <pc:sldChg chg="del">
        <pc:chgData name="Michael Hennick" userId="47308667-b466-4bc8-8630-0f7e6f423307" providerId="ADAL" clId="{CA993BA7-8D76-417A-A157-FD22EE10C5F6}" dt="2024-04-30T00:49:25.782" v="0" actId="47"/>
        <pc:sldMkLst>
          <pc:docMk/>
          <pc:sldMk cId="2528631035" sldId="792"/>
        </pc:sldMkLst>
      </pc:sldChg>
      <pc:sldChg chg="del">
        <pc:chgData name="Michael Hennick" userId="47308667-b466-4bc8-8630-0f7e6f423307" providerId="ADAL" clId="{CA993BA7-8D76-417A-A157-FD22EE10C5F6}" dt="2024-04-30T00:49:25.782" v="0" actId="47"/>
        <pc:sldMkLst>
          <pc:docMk/>
          <pc:sldMk cId="3754736992" sldId="793"/>
        </pc:sldMkLst>
      </pc:sldChg>
      <pc:sldChg chg="del">
        <pc:chgData name="Michael Hennick" userId="47308667-b466-4bc8-8630-0f7e6f423307" providerId="ADAL" clId="{CA993BA7-8D76-417A-A157-FD22EE10C5F6}" dt="2024-04-30T00:49:25.782" v="0" actId="47"/>
        <pc:sldMkLst>
          <pc:docMk/>
          <pc:sldMk cId="96899562" sldId="794"/>
        </pc:sldMkLst>
      </pc:sldChg>
      <pc:sldChg chg="del">
        <pc:chgData name="Michael Hennick" userId="47308667-b466-4bc8-8630-0f7e6f423307" providerId="ADAL" clId="{CA993BA7-8D76-417A-A157-FD22EE10C5F6}" dt="2024-04-30T00:49:25.782" v="0" actId="47"/>
        <pc:sldMkLst>
          <pc:docMk/>
          <pc:sldMk cId="132771418" sldId="795"/>
        </pc:sldMkLst>
      </pc:sldChg>
      <pc:sldChg chg="del">
        <pc:chgData name="Michael Hennick" userId="47308667-b466-4bc8-8630-0f7e6f423307" providerId="ADAL" clId="{CA993BA7-8D76-417A-A157-FD22EE10C5F6}" dt="2024-04-30T00:49:25.782" v="0" actId="47"/>
        <pc:sldMkLst>
          <pc:docMk/>
          <pc:sldMk cId="3530972214" sldId="796"/>
        </pc:sldMkLst>
      </pc:sldChg>
      <pc:sldChg chg="del">
        <pc:chgData name="Michael Hennick" userId="47308667-b466-4bc8-8630-0f7e6f423307" providerId="ADAL" clId="{CA993BA7-8D76-417A-A157-FD22EE10C5F6}" dt="2024-04-30T00:49:25.782" v="0" actId="47"/>
        <pc:sldMkLst>
          <pc:docMk/>
          <pc:sldMk cId="4254543044" sldId="797"/>
        </pc:sldMkLst>
      </pc:sldChg>
      <pc:sldChg chg="del">
        <pc:chgData name="Michael Hennick" userId="47308667-b466-4bc8-8630-0f7e6f423307" providerId="ADAL" clId="{CA993BA7-8D76-417A-A157-FD22EE10C5F6}" dt="2024-04-30T00:49:25.782" v="0" actId="47"/>
        <pc:sldMkLst>
          <pc:docMk/>
          <pc:sldMk cId="1247668533" sldId="798"/>
        </pc:sldMkLst>
      </pc:sldChg>
      <pc:sldChg chg="del">
        <pc:chgData name="Michael Hennick" userId="47308667-b466-4bc8-8630-0f7e6f423307" providerId="ADAL" clId="{CA993BA7-8D76-417A-A157-FD22EE10C5F6}" dt="2024-04-30T00:49:25.782" v="0" actId="47"/>
        <pc:sldMkLst>
          <pc:docMk/>
          <pc:sldMk cId="3672643583" sldId="799"/>
        </pc:sldMkLst>
      </pc:sldChg>
      <pc:sldChg chg="del">
        <pc:chgData name="Michael Hennick" userId="47308667-b466-4bc8-8630-0f7e6f423307" providerId="ADAL" clId="{CA993BA7-8D76-417A-A157-FD22EE10C5F6}" dt="2024-04-30T00:49:25.782" v="0" actId="47"/>
        <pc:sldMkLst>
          <pc:docMk/>
          <pc:sldMk cId="1311891275" sldId="800"/>
        </pc:sldMkLst>
      </pc:sldChg>
      <pc:sldChg chg="del">
        <pc:chgData name="Michael Hennick" userId="47308667-b466-4bc8-8630-0f7e6f423307" providerId="ADAL" clId="{CA993BA7-8D76-417A-A157-FD22EE10C5F6}" dt="2024-04-30T00:49:25.782" v="0" actId="47"/>
        <pc:sldMkLst>
          <pc:docMk/>
          <pc:sldMk cId="2787850407" sldId="801"/>
        </pc:sldMkLst>
      </pc:sldChg>
      <pc:sldChg chg="del">
        <pc:chgData name="Michael Hennick" userId="47308667-b466-4bc8-8630-0f7e6f423307" providerId="ADAL" clId="{CA993BA7-8D76-417A-A157-FD22EE10C5F6}" dt="2024-04-30T00:49:25.782" v="0" actId="47"/>
        <pc:sldMkLst>
          <pc:docMk/>
          <pc:sldMk cId="2881720061" sldId="802"/>
        </pc:sldMkLst>
      </pc:sldChg>
      <pc:sldChg chg="del">
        <pc:chgData name="Michael Hennick" userId="47308667-b466-4bc8-8630-0f7e6f423307" providerId="ADAL" clId="{CA993BA7-8D76-417A-A157-FD22EE10C5F6}" dt="2024-04-30T00:49:25.782" v="0" actId="47"/>
        <pc:sldMkLst>
          <pc:docMk/>
          <pc:sldMk cId="2605532640" sldId="803"/>
        </pc:sldMkLst>
      </pc:sldChg>
      <pc:sldChg chg="del">
        <pc:chgData name="Michael Hennick" userId="47308667-b466-4bc8-8630-0f7e6f423307" providerId="ADAL" clId="{CA993BA7-8D76-417A-A157-FD22EE10C5F6}" dt="2024-04-30T00:49:25.782" v="0" actId="47"/>
        <pc:sldMkLst>
          <pc:docMk/>
          <pc:sldMk cId="2185555439" sldId="804"/>
        </pc:sldMkLst>
      </pc:sldChg>
      <pc:sldChg chg="del">
        <pc:chgData name="Michael Hennick" userId="47308667-b466-4bc8-8630-0f7e6f423307" providerId="ADAL" clId="{CA993BA7-8D76-417A-A157-FD22EE10C5F6}" dt="2024-04-30T00:49:25.782" v="0" actId="47"/>
        <pc:sldMkLst>
          <pc:docMk/>
          <pc:sldMk cId="698772833" sldId="805"/>
        </pc:sldMkLst>
      </pc:sldChg>
      <pc:sldChg chg="del">
        <pc:chgData name="Michael Hennick" userId="47308667-b466-4bc8-8630-0f7e6f423307" providerId="ADAL" clId="{CA993BA7-8D76-417A-A157-FD22EE10C5F6}" dt="2024-04-30T00:49:25.782" v="0" actId="47"/>
        <pc:sldMkLst>
          <pc:docMk/>
          <pc:sldMk cId="4214203754" sldId="806"/>
        </pc:sldMkLst>
      </pc:sldChg>
      <pc:sldChg chg="del">
        <pc:chgData name="Michael Hennick" userId="47308667-b466-4bc8-8630-0f7e6f423307" providerId="ADAL" clId="{CA993BA7-8D76-417A-A157-FD22EE10C5F6}" dt="2024-04-30T00:49:25.782" v="0" actId="47"/>
        <pc:sldMkLst>
          <pc:docMk/>
          <pc:sldMk cId="3980462167" sldId="807"/>
        </pc:sldMkLst>
      </pc:sldChg>
      <pc:sldChg chg="del">
        <pc:chgData name="Michael Hennick" userId="47308667-b466-4bc8-8630-0f7e6f423307" providerId="ADAL" clId="{CA993BA7-8D76-417A-A157-FD22EE10C5F6}" dt="2024-04-30T00:49:25.782" v="0" actId="47"/>
        <pc:sldMkLst>
          <pc:docMk/>
          <pc:sldMk cId="3800216892" sldId="808"/>
        </pc:sldMkLst>
      </pc:sldChg>
      <pc:sldChg chg="del">
        <pc:chgData name="Michael Hennick" userId="47308667-b466-4bc8-8630-0f7e6f423307" providerId="ADAL" clId="{CA993BA7-8D76-417A-A157-FD22EE10C5F6}" dt="2024-04-30T00:49:25.782" v="0" actId="47"/>
        <pc:sldMkLst>
          <pc:docMk/>
          <pc:sldMk cId="2311501284" sldId="809"/>
        </pc:sldMkLst>
      </pc:sldChg>
      <pc:sldChg chg="del">
        <pc:chgData name="Michael Hennick" userId="47308667-b466-4bc8-8630-0f7e6f423307" providerId="ADAL" clId="{CA993BA7-8D76-417A-A157-FD22EE10C5F6}" dt="2024-04-30T00:49:25.782" v="0" actId="47"/>
        <pc:sldMkLst>
          <pc:docMk/>
          <pc:sldMk cId="3440864333" sldId="810"/>
        </pc:sldMkLst>
      </pc:sldChg>
      <pc:sldChg chg="del">
        <pc:chgData name="Michael Hennick" userId="47308667-b466-4bc8-8630-0f7e6f423307" providerId="ADAL" clId="{CA993BA7-8D76-417A-A157-FD22EE10C5F6}" dt="2024-04-30T00:49:25.782" v="0" actId="47"/>
        <pc:sldMkLst>
          <pc:docMk/>
          <pc:sldMk cId="1961221960" sldId="811"/>
        </pc:sldMkLst>
      </pc:sldChg>
      <pc:sldChg chg="del">
        <pc:chgData name="Michael Hennick" userId="47308667-b466-4bc8-8630-0f7e6f423307" providerId="ADAL" clId="{CA993BA7-8D76-417A-A157-FD22EE10C5F6}" dt="2024-04-30T00:49:25.782" v="0" actId="47"/>
        <pc:sldMkLst>
          <pc:docMk/>
          <pc:sldMk cId="1267505773" sldId="813"/>
        </pc:sldMkLst>
      </pc:sldChg>
      <pc:sldChg chg="del">
        <pc:chgData name="Michael Hennick" userId="47308667-b466-4bc8-8630-0f7e6f423307" providerId="ADAL" clId="{CA993BA7-8D76-417A-A157-FD22EE10C5F6}" dt="2024-04-30T00:49:25.782" v="0" actId="47"/>
        <pc:sldMkLst>
          <pc:docMk/>
          <pc:sldMk cId="3982552107" sldId="814"/>
        </pc:sldMkLst>
      </pc:sldChg>
      <pc:sldChg chg="del">
        <pc:chgData name="Michael Hennick" userId="47308667-b466-4bc8-8630-0f7e6f423307" providerId="ADAL" clId="{CA993BA7-8D76-417A-A157-FD22EE10C5F6}" dt="2024-04-30T00:49:25.782" v="0" actId="47"/>
        <pc:sldMkLst>
          <pc:docMk/>
          <pc:sldMk cId="877241935" sldId="815"/>
        </pc:sldMkLst>
      </pc:sldChg>
      <pc:sldChg chg="del">
        <pc:chgData name="Michael Hennick" userId="47308667-b466-4bc8-8630-0f7e6f423307" providerId="ADAL" clId="{CA993BA7-8D76-417A-A157-FD22EE10C5F6}" dt="2024-04-30T00:49:25.782" v="0" actId="47"/>
        <pc:sldMkLst>
          <pc:docMk/>
          <pc:sldMk cId="546130869" sldId="816"/>
        </pc:sldMkLst>
      </pc:sldChg>
      <pc:sldChg chg="del">
        <pc:chgData name="Michael Hennick" userId="47308667-b466-4bc8-8630-0f7e6f423307" providerId="ADAL" clId="{CA993BA7-8D76-417A-A157-FD22EE10C5F6}" dt="2024-04-30T00:49:25.782" v="0" actId="47"/>
        <pc:sldMkLst>
          <pc:docMk/>
          <pc:sldMk cId="3531570676" sldId="817"/>
        </pc:sldMkLst>
      </pc:sldChg>
      <pc:sldChg chg="del">
        <pc:chgData name="Michael Hennick" userId="47308667-b466-4bc8-8630-0f7e6f423307" providerId="ADAL" clId="{CA993BA7-8D76-417A-A157-FD22EE10C5F6}" dt="2024-04-30T00:49:25.782" v="0" actId="47"/>
        <pc:sldMkLst>
          <pc:docMk/>
          <pc:sldMk cId="1088028786" sldId="821"/>
        </pc:sldMkLst>
      </pc:sldChg>
      <pc:sldChg chg="del">
        <pc:chgData name="Michael Hennick" userId="47308667-b466-4bc8-8630-0f7e6f423307" providerId="ADAL" clId="{CA993BA7-8D76-417A-A157-FD22EE10C5F6}" dt="2024-04-30T00:51:54.432" v="92" actId="47"/>
        <pc:sldMkLst>
          <pc:docMk/>
          <pc:sldMk cId="1427100015" sldId="823"/>
        </pc:sldMkLst>
      </pc:sldChg>
      <pc:sldChg chg="modSp mod ord">
        <pc:chgData name="Michael Hennick" userId="47308667-b466-4bc8-8630-0f7e6f423307" providerId="ADAL" clId="{CA993BA7-8D76-417A-A157-FD22EE10C5F6}" dt="2024-04-30T00:51:47.452" v="91"/>
        <pc:sldMkLst>
          <pc:docMk/>
          <pc:sldMk cId="936766628" sldId="824"/>
        </pc:sldMkLst>
        <pc:spChg chg="mod">
          <ac:chgData name="Michael Hennick" userId="47308667-b466-4bc8-8630-0f7e6f423307" providerId="ADAL" clId="{CA993BA7-8D76-417A-A157-FD22EE10C5F6}" dt="2024-04-30T00:50:19.057" v="11" actId="20577"/>
          <ac:spMkLst>
            <pc:docMk/>
            <pc:sldMk cId="936766628" sldId="824"/>
            <ac:spMk id="2" creationId="{00000000-0000-0000-0000-000000000000}"/>
          </ac:spMkLst>
        </pc:spChg>
        <pc:spChg chg="mod">
          <ac:chgData name="Michael Hennick" userId="47308667-b466-4bc8-8630-0f7e6f423307" providerId="ADAL" clId="{CA993BA7-8D76-417A-A157-FD22EE10C5F6}" dt="2024-04-30T00:51:39.210" v="89" actId="6549"/>
          <ac:spMkLst>
            <pc:docMk/>
            <pc:sldMk cId="936766628" sldId="824"/>
            <ac:spMk id="10" creationId="{00000000-0000-0000-0000-000000000000}"/>
          </ac:spMkLst>
        </pc:spChg>
      </pc:sldChg>
      <pc:sldChg chg="del">
        <pc:chgData name="Michael Hennick" userId="47308667-b466-4bc8-8630-0f7e6f423307" providerId="ADAL" clId="{CA993BA7-8D76-417A-A157-FD22EE10C5F6}" dt="2024-04-30T00:49:25.782" v="0" actId="47"/>
        <pc:sldMkLst>
          <pc:docMk/>
          <pc:sldMk cId="2499607003" sldId="826"/>
        </pc:sldMkLst>
      </pc:sldChg>
      <pc:sldChg chg="del">
        <pc:chgData name="Michael Hennick" userId="47308667-b466-4bc8-8630-0f7e6f423307" providerId="ADAL" clId="{CA993BA7-8D76-417A-A157-FD22EE10C5F6}" dt="2024-04-30T00:49:25.782" v="0" actId="47"/>
        <pc:sldMkLst>
          <pc:docMk/>
          <pc:sldMk cId="1126252606" sldId="827"/>
        </pc:sldMkLst>
      </pc:sldChg>
      <pc:sldChg chg="del">
        <pc:chgData name="Michael Hennick" userId="47308667-b466-4bc8-8630-0f7e6f423307" providerId="ADAL" clId="{CA993BA7-8D76-417A-A157-FD22EE10C5F6}" dt="2024-04-30T00:49:25.782" v="0" actId="47"/>
        <pc:sldMkLst>
          <pc:docMk/>
          <pc:sldMk cId="1805161468" sldId="828"/>
        </pc:sldMkLst>
      </pc:sldChg>
      <pc:sldChg chg="add del">
        <pc:chgData name="Michael Hennick" userId="47308667-b466-4bc8-8630-0f7e6f423307" providerId="ADAL" clId="{CA993BA7-8D76-417A-A157-FD22EE10C5F6}" dt="2024-04-30T00:52:04.596" v="94"/>
        <pc:sldMkLst>
          <pc:docMk/>
          <pc:sldMk cId="1342620030" sldId="840"/>
        </pc:sldMkLst>
      </pc:sldChg>
      <pc:sldChg chg="del">
        <pc:chgData name="Michael Hennick" userId="47308667-b466-4bc8-8630-0f7e6f423307" providerId="ADAL" clId="{CA993BA7-8D76-417A-A157-FD22EE10C5F6}" dt="2024-04-30T00:49:25.782" v="0" actId="47"/>
        <pc:sldMkLst>
          <pc:docMk/>
          <pc:sldMk cId="904750429" sldId="841"/>
        </pc:sldMkLst>
      </pc:sldChg>
      <pc:sldChg chg="del">
        <pc:chgData name="Michael Hennick" userId="47308667-b466-4bc8-8630-0f7e6f423307" providerId="ADAL" clId="{CA993BA7-8D76-417A-A157-FD22EE10C5F6}" dt="2024-04-30T00:49:25.782" v="0" actId="47"/>
        <pc:sldMkLst>
          <pc:docMk/>
          <pc:sldMk cId="1453357503" sldId="842"/>
        </pc:sldMkLst>
      </pc:sldChg>
      <pc:sldChg chg="del">
        <pc:chgData name="Michael Hennick" userId="47308667-b466-4bc8-8630-0f7e6f423307" providerId="ADAL" clId="{CA993BA7-8D76-417A-A157-FD22EE10C5F6}" dt="2024-04-30T00:49:25.782" v="0" actId="47"/>
        <pc:sldMkLst>
          <pc:docMk/>
          <pc:sldMk cId="666533062" sldId="843"/>
        </pc:sldMkLst>
      </pc:sldChg>
      <pc:sldChg chg="del">
        <pc:chgData name="Michael Hennick" userId="47308667-b466-4bc8-8630-0f7e6f423307" providerId="ADAL" clId="{CA993BA7-8D76-417A-A157-FD22EE10C5F6}" dt="2024-04-30T00:49:25.782" v="0" actId="47"/>
        <pc:sldMkLst>
          <pc:docMk/>
          <pc:sldMk cId="2309791283" sldId="844"/>
        </pc:sldMkLst>
      </pc:sldChg>
      <pc:sldChg chg="del">
        <pc:chgData name="Michael Hennick" userId="47308667-b466-4bc8-8630-0f7e6f423307" providerId="ADAL" clId="{CA993BA7-8D76-417A-A157-FD22EE10C5F6}" dt="2024-04-30T00:49:25.782" v="0" actId="47"/>
        <pc:sldMkLst>
          <pc:docMk/>
          <pc:sldMk cId="2796414385" sldId="845"/>
        </pc:sldMkLst>
      </pc:sldChg>
      <pc:sldChg chg="add">
        <pc:chgData name="Michael Hennick" userId="47308667-b466-4bc8-8630-0f7e6f423307" providerId="ADAL" clId="{CA993BA7-8D76-417A-A157-FD22EE10C5F6}" dt="2024-04-30T00:52:04.596" v="94"/>
        <pc:sldMkLst>
          <pc:docMk/>
          <pc:sldMk cId="1069424064" sldId="846"/>
        </pc:sldMkLst>
      </pc:sldChg>
      <pc:sldChg chg="del">
        <pc:chgData name="Michael Hennick" userId="47308667-b466-4bc8-8630-0f7e6f423307" providerId="ADAL" clId="{CA993BA7-8D76-417A-A157-FD22EE10C5F6}" dt="2024-04-30T00:52:03.011" v="93" actId="47"/>
        <pc:sldMkLst>
          <pc:docMk/>
          <pc:sldMk cId="4166413538" sldId="846"/>
        </pc:sldMkLst>
      </pc:sldChg>
      <pc:sldChg chg="add">
        <pc:chgData name="Michael Hennick" userId="47308667-b466-4bc8-8630-0f7e6f423307" providerId="ADAL" clId="{CA993BA7-8D76-417A-A157-FD22EE10C5F6}" dt="2024-04-30T00:52:04.596" v="94"/>
        <pc:sldMkLst>
          <pc:docMk/>
          <pc:sldMk cId="1799073079" sldId="847"/>
        </pc:sldMkLst>
      </pc:sldChg>
      <pc:sldChg chg="del">
        <pc:chgData name="Michael Hennick" userId="47308667-b466-4bc8-8630-0f7e6f423307" providerId="ADAL" clId="{CA993BA7-8D76-417A-A157-FD22EE10C5F6}" dt="2024-04-30T00:49:25.782" v="0" actId="47"/>
        <pc:sldMkLst>
          <pc:docMk/>
          <pc:sldMk cId="3892238921" sldId="847"/>
        </pc:sldMkLst>
      </pc:sldChg>
      <pc:sldChg chg="add">
        <pc:chgData name="Michael Hennick" userId="47308667-b466-4bc8-8630-0f7e6f423307" providerId="ADAL" clId="{CA993BA7-8D76-417A-A157-FD22EE10C5F6}" dt="2024-04-30T00:52:04.596" v="94"/>
        <pc:sldMkLst>
          <pc:docMk/>
          <pc:sldMk cId="4151820063" sldId="848"/>
        </pc:sldMkLst>
      </pc:sldChg>
      <pc:sldChg chg="add">
        <pc:chgData name="Michael Hennick" userId="47308667-b466-4bc8-8630-0f7e6f423307" providerId="ADAL" clId="{CA993BA7-8D76-417A-A157-FD22EE10C5F6}" dt="2024-04-30T00:52:04.596" v="94"/>
        <pc:sldMkLst>
          <pc:docMk/>
          <pc:sldMk cId="3577076572" sldId="849"/>
        </pc:sldMkLst>
      </pc:sldChg>
      <pc:sldChg chg="add">
        <pc:chgData name="Michael Hennick" userId="47308667-b466-4bc8-8630-0f7e6f423307" providerId="ADAL" clId="{CA993BA7-8D76-417A-A157-FD22EE10C5F6}" dt="2024-04-30T00:52:04.596" v="94"/>
        <pc:sldMkLst>
          <pc:docMk/>
          <pc:sldMk cId="3379453298" sldId="850"/>
        </pc:sldMkLst>
      </pc:sldChg>
      <pc:sldChg chg="add">
        <pc:chgData name="Michael Hennick" userId="47308667-b466-4bc8-8630-0f7e6f423307" providerId="ADAL" clId="{CA993BA7-8D76-417A-A157-FD22EE10C5F6}" dt="2024-04-30T00:52:04.596" v="94"/>
        <pc:sldMkLst>
          <pc:docMk/>
          <pc:sldMk cId="2169889319" sldId="851"/>
        </pc:sldMkLst>
      </pc:sldChg>
      <pc:sldChg chg="add">
        <pc:chgData name="Michael Hennick" userId="47308667-b466-4bc8-8630-0f7e6f423307" providerId="ADAL" clId="{CA993BA7-8D76-417A-A157-FD22EE10C5F6}" dt="2024-04-30T00:52:04.596" v="94"/>
        <pc:sldMkLst>
          <pc:docMk/>
          <pc:sldMk cId="3256243911" sldId="852"/>
        </pc:sldMkLst>
      </pc:sldChg>
      <pc:sldChg chg="add">
        <pc:chgData name="Michael Hennick" userId="47308667-b466-4bc8-8630-0f7e6f423307" providerId="ADAL" clId="{CA993BA7-8D76-417A-A157-FD22EE10C5F6}" dt="2024-04-30T00:52:04.596" v="94"/>
        <pc:sldMkLst>
          <pc:docMk/>
          <pc:sldMk cId="800044500" sldId="853"/>
        </pc:sldMkLst>
      </pc:sldChg>
      <pc:sldChg chg="add">
        <pc:chgData name="Michael Hennick" userId="47308667-b466-4bc8-8630-0f7e6f423307" providerId="ADAL" clId="{CA993BA7-8D76-417A-A157-FD22EE10C5F6}" dt="2024-04-30T00:52:04.596" v="94"/>
        <pc:sldMkLst>
          <pc:docMk/>
          <pc:sldMk cId="2403415619" sldId="854"/>
        </pc:sldMkLst>
      </pc:sldChg>
      <pc:sldChg chg="add">
        <pc:chgData name="Michael Hennick" userId="47308667-b466-4bc8-8630-0f7e6f423307" providerId="ADAL" clId="{CA993BA7-8D76-417A-A157-FD22EE10C5F6}" dt="2024-04-30T00:52:04.596" v="94"/>
        <pc:sldMkLst>
          <pc:docMk/>
          <pc:sldMk cId="115207629" sldId="855"/>
        </pc:sldMkLst>
      </pc:sldChg>
      <pc:sldChg chg="add">
        <pc:chgData name="Michael Hennick" userId="47308667-b466-4bc8-8630-0f7e6f423307" providerId="ADAL" clId="{CA993BA7-8D76-417A-A157-FD22EE10C5F6}" dt="2024-04-30T00:52:04.596" v="94"/>
        <pc:sldMkLst>
          <pc:docMk/>
          <pc:sldMk cId="1733004576" sldId="856"/>
        </pc:sldMkLst>
      </pc:sldChg>
      <pc:sldChg chg="add">
        <pc:chgData name="Michael Hennick" userId="47308667-b466-4bc8-8630-0f7e6f423307" providerId="ADAL" clId="{CA993BA7-8D76-417A-A157-FD22EE10C5F6}" dt="2024-04-30T00:52:04.596" v="94"/>
        <pc:sldMkLst>
          <pc:docMk/>
          <pc:sldMk cId="2041954705" sldId="857"/>
        </pc:sldMkLst>
      </pc:sldChg>
      <pc:sldChg chg="add">
        <pc:chgData name="Michael Hennick" userId="47308667-b466-4bc8-8630-0f7e6f423307" providerId="ADAL" clId="{CA993BA7-8D76-417A-A157-FD22EE10C5F6}" dt="2024-04-30T00:52:04.596" v="94"/>
        <pc:sldMkLst>
          <pc:docMk/>
          <pc:sldMk cId="2398596784" sldId="858"/>
        </pc:sldMkLst>
      </pc:sldChg>
      <pc:sldChg chg="add">
        <pc:chgData name="Michael Hennick" userId="47308667-b466-4bc8-8630-0f7e6f423307" providerId="ADAL" clId="{CA993BA7-8D76-417A-A157-FD22EE10C5F6}" dt="2024-04-30T00:52:04.596" v="94"/>
        <pc:sldMkLst>
          <pc:docMk/>
          <pc:sldMk cId="1735274440" sldId="859"/>
        </pc:sldMkLst>
      </pc:sldChg>
      <pc:sldChg chg="add">
        <pc:chgData name="Michael Hennick" userId="47308667-b466-4bc8-8630-0f7e6f423307" providerId="ADAL" clId="{CA993BA7-8D76-417A-A157-FD22EE10C5F6}" dt="2024-04-30T00:52:04.596" v="94"/>
        <pc:sldMkLst>
          <pc:docMk/>
          <pc:sldMk cId="1991191881" sldId="860"/>
        </pc:sldMkLst>
      </pc:sldChg>
      <pc:sldChg chg="add">
        <pc:chgData name="Michael Hennick" userId="47308667-b466-4bc8-8630-0f7e6f423307" providerId="ADAL" clId="{CA993BA7-8D76-417A-A157-FD22EE10C5F6}" dt="2024-04-30T00:52:04.596" v="94"/>
        <pc:sldMkLst>
          <pc:docMk/>
          <pc:sldMk cId="1359973705" sldId="861"/>
        </pc:sldMkLst>
      </pc:sldChg>
      <pc:sldChg chg="modSp add mod">
        <pc:chgData name="Michael Hennick" userId="47308667-b466-4bc8-8630-0f7e6f423307" providerId="ADAL" clId="{CA993BA7-8D76-417A-A157-FD22EE10C5F6}" dt="2024-05-01T21:35:46.514" v="126" actId="27636"/>
        <pc:sldMkLst>
          <pc:docMk/>
          <pc:sldMk cId="1930210127" sldId="862"/>
        </pc:sldMkLst>
        <pc:spChg chg="mod">
          <ac:chgData name="Michael Hennick" userId="47308667-b466-4bc8-8630-0f7e6f423307" providerId="ADAL" clId="{CA993BA7-8D76-417A-A157-FD22EE10C5F6}" dt="2024-05-01T21:35:46.514" v="126" actId="27636"/>
          <ac:spMkLst>
            <pc:docMk/>
            <pc:sldMk cId="1930210127" sldId="862"/>
            <ac:spMk id="9219" creationId="{00000000-0000-0000-0000-000000000000}"/>
          </ac:spMkLst>
        </pc:spChg>
      </pc:sldChg>
      <pc:sldChg chg="add">
        <pc:chgData name="Michael Hennick" userId="47308667-b466-4bc8-8630-0f7e6f423307" providerId="ADAL" clId="{CA993BA7-8D76-417A-A157-FD22EE10C5F6}" dt="2024-04-30T00:52:04.596" v="94"/>
        <pc:sldMkLst>
          <pc:docMk/>
          <pc:sldMk cId="1414341839" sldId="863"/>
        </pc:sldMkLst>
      </pc:sldChg>
      <pc:sldChg chg="add">
        <pc:chgData name="Michael Hennick" userId="47308667-b466-4bc8-8630-0f7e6f423307" providerId="ADAL" clId="{CA993BA7-8D76-417A-A157-FD22EE10C5F6}" dt="2024-04-30T00:52:04.596" v="94"/>
        <pc:sldMkLst>
          <pc:docMk/>
          <pc:sldMk cId="2165382106" sldId="864"/>
        </pc:sldMkLst>
      </pc:sldChg>
      <pc:sldChg chg="add">
        <pc:chgData name="Michael Hennick" userId="47308667-b466-4bc8-8630-0f7e6f423307" providerId="ADAL" clId="{CA993BA7-8D76-417A-A157-FD22EE10C5F6}" dt="2024-04-30T00:52:04.596" v="94"/>
        <pc:sldMkLst>
          <pc:docMk/>
          <pc:sldMk cId="1497936830" sldId="865"/>
        </pc:sldMkLst>
      </pc:sldChg>
      <pc:sldChg chg="add">
        <pc:chgData name="Michael Hennick" userId="47308667-b466-4bc8-8630-0f7e6f423307" providerId="ADAL" clId="{CA993BA7-8D76-417A-A157-FD22EE10C5F6}" dt="2024-04-30T00:52:04.596" v="94"/>
        <pc:sldMkLst>
          <pc:docMk/>
          <pc:sldMk cId="3605702963" sldId="866"/>
        </pc:sldMkLst>
      </pc:sldChg>
      <pc:sldChg chg="add ord">
        <pc:chgData name="Michael Hennick" userId="47308667-b466-4bc8-8630-0f7e6f423307" providerId="ADAL" clId="{CA993BA7-8D76-417A-A157-FD22EE10C5F6}" dt="2024-05-01T21:36:27.419" v="128"/>
        <pc:sldMkLst>
          <pc:docMk/>
          <pc:sldMk cId="657646633" sldId="867"/>
        </pc:sldMkLst>
      </pc:sldChg>
      <pc:sldChg chg="add">
        <pc:chgData name="Michael Hennick" userId="47308667-b466-4bc8-8630-0f7e6f423307" providerId="ADAL" clId="{CA993BA7-8D76-417A-A157-FD22EE10C5F6}" dt="2024-04-30T00:52:04.596" v="94"/>
        <pc:sldMkLst>
          <pc:docMk/>
          <pc:sldMk cId="1970284538" sldId="868"/>
        </pc:sldMkLst>
      </pc:sldChg>
      <pc:sldChg chg="add">
        <pc:chgData name="Michael Hennick" userId="47308667-b466-4bc8-8630-0f7e6f423307" providerId="ADAL" clId="{CA993BA7-8D76-417A-A157-FD22EE10C5F6}" dt="2024-04-30T00:52:04.596" v="94"/>
        <pc:sldMkLst>
          <pc:docMk/>
          <pc:sldMk cId="3869071107" sldId="869"/>
        </pc:sldMkLst>
      </pc:sldChg>
      <pc:sldChg chg="add ord">
        <pc:chgData name="Michael Hennick" userId="47308667-b466-4bc8-8630-0f7e6f423307" providerId="ADAL" clId="{CA993BA7-8D76-417A-A157-FD22EE10C5F6}" dt="2024-05-01T21:36:27.419" v="128"/>
        <pc:sldMkLst>
          <pc:docMk/>
          <pc:sldMk cId="3578373578" sldId="870"/>
        </pc:sldMkLst>
      </pc:sldChg>
      <pc:sldChg chg="add ord">
        <pc:chgData name="Michael Hennick" userId="47308667-b466-4bc8-8630-0f7e6f423307" providerId="ADAL" clId="{CA993BA7-8D76-417A-A157-FD22EE10C5F6}" dt="2024-05-01T21:36:27.419" v="128"/>
        <pc:sldMkLst>
          <pc:docMk/>
          <pc:sldMk cId="75122525" sldId="871"/>
        </pc:sldMkLst>
      </pc:sldChg>
      <pc:sldChg chg="add ord">
        <pc:chgData name="Michael Hennick" userId="47308667-b466-4bc8-8630-0f7e6f423307" providerId="ADAL" clId="{CA993BA7-8D76-417A-A157-FD22EE10C5F6}" dt="2024-05-01T21:36:27.419" v="128"/>
        <pc:sldMkLst>
          <pc:docMk/>
          <pc:sldMk cId="2258573984" sldId="872"/>
        </pc:sldMkLst>
      </pc:sldChg>
      <pc:sldChg chg="add ord">
        <pc:chgData name="Michael Hennick" userId="47308667-b466-4bc8-8630-0f7e6f423307" providerId="ADAL" clId="{CA993BA7-8D76-417A-A157-FD22EE10C5F6}" dt="2024-05-01T21:36:27.419" v="128"/>
        <pc:sldMkLst>
          <pc:docMk/>
          <pc:sldMk cId="1751726296" sldId="873"/>
        </pc:sldMkLst>
      </pc:sldChg>
      <pc:sldChg chg="add ord">
        <pc:chgData name="Michael Hennick" userId="47308667-b466-4bc8-8630-0f7e6f423307" providerId="ADAL" clId="{CA993BA7-8D76-417A-A157-FD22EE10C5F6}" dt="2024-05-01T21:36:27.419" v="128"/>
        <pc:sldMkLst>
          <pc:docMk/>
          <pc:sldMk cId="2175243959" sldId="874"/>
        </pc:sldMkLst>
      </pc:sldChg>
      <pc:sldChg chg="add ord">
        <pc:chgData name="Michael Hennick" userId="47308667-b466-4bc8-8630-0f7e6f423307" providerId="ADAL" clId="{CA993BA7-8D76-417A-A157-FD22EE10C5F6}" dt="2024-05-01T21:36:41.268" v="130"/>
        <pc:sldMkLst>
          <pc:docMk/>
          <pc:sldMk cId="1017045455" sldId="876"/>
        </pc:sldMkLst>
      </pc:sldChg>
      <pc:sldChg chg="add ord">
        <pc:chgData name="Michael Hennick" userId="47308667-b466-4bc8-8630-0f7e6f423307" providerId="ADAL" clId="{CA993BA7-8D76-417A-A157-FD22EE10C5F6}" dt="2024-05-01T21:36:49.017" v="132"/>
        <pc:sldMkLst>
          <pc:docMk/>
          <pc:sldMk cId="1122997520" sldId="877"/>
        </pc:sldMkLst>
      </pc:sldChg>
      <pc:sldChg chg="add">
        <pc:chgData name="Michael Hennick" userId="47308667-b466-4bc8-8630-0f7e6f423307" providerId="ADAL" clId="{CA993BA7-8D76-417A-A157-FD22EE10C5F6}" dt="2024-04-30T00:52:04.596" v="94"/>
        <pc:sldMkLst>
          <pc:docMk/>
          <pc:sldMk cId="3753750920" sldId="878"/>
        </pc:sldMkLst>
      </pc:sldChg>
      <pc:sldChg chg="add">
        <pc:chgData name="Michael Hennick" userId="47308667-b466-4bc8-8630-0f7e6f423307" providerId="ADAL" clId="{CA993BA7-8D76-417A-A157-FD22EE10C5F6}" dt="2024-04-30T00:52:04.596" v="94"/>
        <pc:sldMkLst>
          <pc:docMk/>
          <pc:sldMk cId="2927731358" sldId="879"/>
        </pc:sldMkLst>
      </pc:sldChg>
      <pc:sldChg chg="add">
        <pc:chgData name="Michael Hennick" userId="47308667-b466-4bc8-8630-0f7e6f423307" providerId="ADAL" clId="{CA993BA7-8D76-417A-A157-FD22EE10C5F6}" dt="2024-04-30T00:52:04.596" v="94"/>
        <pc:sldMkLst>
          <pc:docMk/>
          <pc:sldMk cId="1209611107" sldId="880"/>
        </pc:sldMkLst>
      </pc:sldChg>
      <pc:sldChg chg="add">
        <pc:chgData name="Michael Hennick" userId="47308667-b466-4bc8-8630-0f7e6f423307" providerId="ADAL" clId="{CA993BA7-8D76-417A-A157-FD22EE10C5F6}" dt="2024-04-30T00:52:04.596" v="94"/>
        <pc:sldMkLst>
          <pc:docMk/>
          <pc:sldMk cId="3807333528" sldId="881"/>
        </pc:sldMkLst>
      </pc:sldChg>
      <pc:sldChg chg="add">
        <pc:chgData name="Michael Hennick" userId="47308667-b466-4bc8-8630-0f7e6f423307" providerId="ADAL" clId="{CA993BA7-8D76-417A-A157-FD22EE10C5F6}" dt="2024-04-30T00:52:04.596" v="94"/>
        <pc:sldMkLst>
          <pc:docMk/>
          <pc:sldMk cId="3048409440" sldId="882"/>
        </pc:sldMkLst>
      </pc:sldChg>
      <pc:sldChg chg="add">
        <pc:chgData name="Michael Hennick" userId="47308667-b466-4bc8-8630-0f7e6f423307" providerId="ADAL" clId="{CA993BA7-8D76-417A-A157-FD22EE10C5F6}" dt="2024-04-30T00:52:04.596" v="94"/>
        <pc:sldMkLst>
          <pc:docMk/>
          <pc:sldMk cId="1805028315" sldId="883"/>
        </pc:sldMkLst>
      </pc:sldChg>
      <pc:sldChg chg="add">
        <pc:chgData name="Michael Hennick" userId="47308667-b466-4bc8-8630-0f7e6f423307" providerId="ADAL" clId="{CA993BA7-8D76-417A-A157-FD22EE10C5F6}" dt="2024-04-30T00:52:04.596" v="94"/>
        <pc:sldMkLst>
          <pc:docMk/>
          <pc:sldMk cId="575204607" sldId="884"/>
        </pc:sldMkLst>
      </pc:sldChg>
      <pc:sldChg chg="add">
        <pc:chgData name="Michael Hennick" userId="47308667-b466-4bc8-8630-0f7e6f423307" providerId="ADAL" clId="{CA993BA7-8D76-417A-A157-FD22EE10C5F6}" dt="2024-04-30T00:52:04.596" v="94"/>
        <pc:sldMkLst>
          <pc:docMk/>
          <pc:sldMk cId="3375386295" sldId="885"/>
        </pc:sldMkLst>
      </pc:sldChg>
      <pc:sldChg chg="add">
        <pc:chgData name="Michael Hennick" userId="47308667-b466-4bc8-8630-0f7e6f423307" providerId="ADAL" clId="{CA993BA7-8D76-417A-A157-FD22EE10C5F6}" dt="2024-04-30T00:52:04.596" v="94"/>
        <pc:sldMkLst>
          <pc:docMk/>
          <pc:sldMk cId="1153650904" sldId="886"/>
        </pc:sldMkLst>
      </pc:sldChg>
      <pc:sldChg chg="add">
        <pc:chgData name="Michael Hennick" userId="47308667-b466-4bc8-8630-0f7e6f423307" providerId="ADAL" clId="{CA993BA7-8D76-417A-A157-FD22EE10C5F6}" dt="2024-04-30T00:52:04.596" v="94"/>
        <pc:sldMkLst>
          <pc:docMk/>
          <pc:sldMk cId="129873639" sldId="887"/>
        </pc:sldMkLst>
      </pc:sldChg>
      <pc:sldChg chg="add">
        <pc:chgData name="Michael Hennick" userId="47308667-b466-4bc8-8630-0f7e6f423307" providerId="ADAL" clId="{CA993BA7-8D76-417A-A157-FD22EE10C5F6}" dt="2024-04-30T00:52:04.596" v="94"/>
        <pc:sldMkLst>
          <pc:docMk/>
          <pc:sldMk cId="3375003182" sldId="888"/>
        </pc:sldMkLst>
      </pc:sldChg>
      <pc:sldChg chg="add">
        <pc:chgData name="Michael Hennick" userId="47308667-b466-4bc8-8630-0f7e6f423307" providerId="ADAL" clId="{CA993BA7-8D76-417A-A157-FD22EE10C5F6}" dt="2024-04-30T00:52:04.596" v="94"/>
        <pc:sldMkLst>
          <pc:docMk/>
          <pc:sldMk cId="1301928682" sldId="889"/>
        </pc:sldMkLst>
      </pc:sldChg>
      <pc:sldChg chg="add">
        <pc:chgData name="Michael Hennick" userId="47308667-b466-4bc8-8630-0f7e6f423307" providerId="ADAL" clId="{CA993BA7-8D76-417A-A157-FD22EE10C5F6}" dt="2024-04-30T00:52:04.596" v="94"/>
        <pc:sldMkLst>
          <pc:docMk/>
          <pc:sldMk cId="2345135330" sldId="890"/>
        </pc:sldMkLst>
      </pc:sldChg>
      <pc:sldChg chg="add">
        <pc:chgData name="Michael Hennick" userId="47308667-b466-4bc8-8630-0f7e6f423307" providerId="ADAL" clId="{CA993BA7-8D76-417A-A157-FD22EE10C5F6}" dt="2024-04-30T00:52:04.596" v="94"/>
        <pc:sldMkLst>
          <pc:docMk/>
          <pc:sldMk cId="2564769724" sldId="891"/>
        </pc:sldMkLst>
      </pc:sldChg>
      <pc:sldChg chg="add">
        <pc:chgData name="Michael Hennick" userId="47308667-b466-4bc8-8630-0f7e6f423307" providerId="ADAL" clId="{CA993BA7-8D76-417A-A157-FD22EE10C5F6}" dt="2024-04-30T00:52:04.596" v="94"/>
        <pc:sldMkLst>
          <pc:docMk/>
          <pc:sldMk cId="1118533799" sldId="892"/>
        </pc:sldMkLst>
      </pc:sldChg>
      <pc:sldChg chg="add">
        <pc:chgData name="Michael Hennick" userId="47308667-b466-4bc8-8630-0f7e6f423307" providerId="ADAL" clId="{CA993BA7-8D76-417A-A157-FD22EE10C5F6}" dt="2024-04-30T00:52:04.596" v="94"/>
        <pc:sldMkLst>
          <pc:docMk/>
          <pc:sldMk cId="1135523742" sldId="893"/>
        </pc:sldMkLst>
      </pc:sldChg>
      <pc:sldChg chg="add">
        <pc:chgData name="Michael Hennick" userId="47308667-b466-4bc8-8630-0f7e6f423307" providerId="ADAL" clId="{CA993BA7-8D76-417A-A157-FD22EE10C5F6}" dt="2024-04-30T00:52:04.596" v="94"/>
        <pc:sldMkLst>
          <pc:docMk/>
          <pc:sldMk cId="2175036479" sldId="895"/>
        </pc:sldMkLst>
      </pc:sldChg>
      <pc:sldChg chg="add">
        <pc:chgData name="Michael Hennick" userId="47308667-b466-4bc8-8630-0f7e6f423307" providerId="ADAL" clId="{CA993BA7-8D76-417A-A157-FD22EE10C5F6}" dt="2024-04-30T00:52:04.596" v="94"/>
        <pc:sldMkLst>
          <pc:docMk/>
          <pc:sldMk cId="517502132" sldId="896"/>
        </pc:sldMkLst>
      </pc:sldChg>
      <pc:sldChg chg="add">
        <pc:chgData name="Michael Hennick" userId="47308667-b466-4bc8-8630-0f7e6f423307" providerId="ADAL" clId="{CA993BA7-8D76-417A-A157-FD22EE10C5F6}" dt="2024-04-30T00:52:04.596" v="94"/>
        <pc:sldMkLst>
          <pc:docMk/>
          <pc:sldMk cId="1738503794" sldId="897"/>
        </pc:sldMkLst>
      </pc:sldChg>
      <pc:sldChg chg="add">
        <pc:chgData name="Michael Hennick" userId="47308667-b466-4bc8-8630-0f7e6f423307" providerId="ADAL" clId="{CA993BA7-8D76-417A-A157-FD22EE10C5F6}" dt="2024-04-30T00:52:04.596" v="94"/>
        <pc:sldMkLst>
          <pc:docMk/>
          <pc:sldMk cId="3858717101" sldId="898"/>
        </pc:sldMkLst>
      </pc:sldChg>
      <pc:sldChg chg="add">
        <pc:chgData name="Michael Hennick" userId="47308667-b466-4bc8-8630-0f7e6f423307" providerId="ADAL" clId="{CA993BA7-8D76-417A-A157-FD22EE10C5F6}" dt="2024-04-30T00:52:04.596" v="94"/>
        <pc:sldMkLst>
          <pc:docMk/>
          <pc:sldMk cId="6989713" sldId="899"/>
        </pc:sldMkLst>
      </pc:sldChg>
      <pc:sldChg chg="add">
        <pc:chgData name="Michael Hennick" userId="47308667-b466-4bc8-8630-0f7e6f423307" providerId="ADAL" clId="{CA993BA7-8D76-417A-A157-FD22EE10C5F6}" dt="2024-04-30T00:52:04.596" v="94"/>
        <pc:sldMkLst>
          <pc:docMk/>
          <pc:sldMk cId="96525884" sldId="900"/>
        </pc:sldMkLst>
      </pc:sldChg>
      <pc:sldChg chg="add">
        <pc:chgData name="Michael Hennick" userId="47308667-b466-4bc8-8630-0f7e6f423307" providerId="ADAL" clId="{CA993BA7-8D76-417A-A157-FD22EE10C5F6}" dt="2024-04-30T00:52:04.596" v="94"/>
        <pc:sldMkLst>
          <pc:docMk/>
          <pc:sldMk cId="496118274" sldId="901"/>
        </pc:sldMkLst>
      </pc:sldChg>
      <pc:sldChg chg="add">
        <pc:chgData name="Michael Hennick" userId="47308667-b466-4bc8-8630-0f7e6f423307" providerId="ADAL" clId="{CA993BA7-8D76-417A-A157-FD22EE10C5F6}" dt="2024-04-30T00:52:04.596" v="94"/>
        <pc:sldMkLst>
          <pc:docMk/>
          <pc:sldMk cId="3704602190" sldId="902"/>
        </pc:sldMkLst>
      </pc:sldChg>
      <pc:sldChg chg="add">
        <pc:chgData name="Michael Hennick" userId="47308667-b466-4bc8-8630-0f7e6f423307" providerId="ADAL" clId="{CA993BA7-8D76-417A-A157-FD22EE10C5F6}" dt="2024-04-30T00:52:04.596" v="94"/>
        <pc:sldMkLst>
          <pc:docMk/>
          <pc:sldMk cId="2263199595" sldId="913"/>
        </pc:sldMkLst>
      </pc:sldChg>
      <pc:sldChg chg="add">
        <pc:chgData name="Michael Hennick" userId="47308667-b466-4bc8-8630-0f7e6f423307" providerId="ADAL" clId="{CA993BA7-8D76-417A-A157-FD22EE10C5F6}" dt="2024-04-30T00:52:04.596" v="94"/>
        <pc:sldMkLst>
          <pc:docMk/>
          <pc:sldMk cId="204752937" sldId="916"/>
        </pc:sldMkLst>
      </pc:sldChg>
      <pc:sldChg chg="add">
        <pc:chgData name="Michael Hennick" userId="47308667-b466-4bc8-8630-0f7e6f423307" providerId="ADAL" clId="{CA993BA7-8D76-417A-A157-FD22EE10C5F6}" dt="2024-04-30T00:52:04.596" v="94"/>
        <pc:sldMkLst>
          <pc:docMk/>
          <pc:sldMk cId="768334612" sldId="917"/>
        </pc:sldMkLst>
      </pc:sldChg>
      <pc:sldChg chg="add">
        <pc:chgData name="Michael Hennick" userId="47308667-b466-4bc8-8630-0f7e6f423307" providerId="ADAL" clId="{CA993BA7-8D76-417A-A157-FD22EE10C5F6}" dt="2024-04-30T00:52:04.596" v="94"/>
        <pc:sldMkLst>
          <pc:docMk/>
          <pc:sldMk cId="1049376256" sldId="918"/>
        </pc:sldMkLst>
      </pc:sldChg>
      <pc:sldChg chg="add">
        <pc:chgData name="Michael Hennick" userId="47308667-b466-4bc8-8630-0f7e6f423307" providerId="ADAL" clId="{CA993BA7-8D76-417A-A157-FD22EE10C5F6}" dt="2024-04-30T00:52:04.596" v="94"/>
        <pc:sldMkLst>
          <pc:docMk/>
          <pc:sldMk cId="441458896" sldId="919"/>
        </pc:sldMkLst>
      </pc:sldChg>
      <pc:sldChg chg="add">
        <pc:chgData name="Michael Hennick" userId="47308667-b466-4bc8-8630-0f7e6f423307" providerId="ADAL" clId="{CA993BA7-8D76-417A-A157-FD22EE10C5F6}" dt="2024-04-30T00:52:04.596" v="94"/>
        <pc:sldMkLst>
          <pc:docMk/>
          <pc:sldMk cId="2027635098" sldId="920"/>
        </pc:sldMkLst>
      </pc:sldChg>
      <pc:sldChg chg="add">
        <pc:chgData name="Michael Hennick" userId="47308667-b466-4bc8-8630-0f7e6f423307" providerId="ADAL" clId="{CA993BA7-8D76-417A-A157-FD22EE10C5F6}" dt="2024-04-30T00:52:04.596" v="94"/>
        <pc:sldMkLst>
          <pc:docMk/>
          <pc:sldMk cId="1279192409" sldId="921"/>
        </pc:sldMkLst>
      </pc:sldChg>
      <pc:sldChg chg="add">
        <pc:chgData name="Michael Hennick" userId="47308667-b466-4bc8-8630-0f7e6f423307" providerId="ADAL" clId="{CA993BA7-8D76-417A-A157-FD22EE10C5F6}" dt="2024-04-30T00:52:04.596" v="94"/>
        <pc:sldMkLst>
          <pc:docMk/>
          <pc:sldMk cId="1976791733" sldId="922"/>
        </pc:sldMkLst>
      </pc:sldChg>
      <pc:sldChg chg="add">
        <pc:chgData name="Michael Hennick" userId="47308667-b466-4bc8-8630-0f7e6f423307" providerId="ADAL" clId="{CA993BA7-8D76-417A-A157-FD22EE10C5F6}" dt="2024-04-30T00:52:04.596" v="94"/>
        <pc:sldMkLst>
          <pc:docMk/>
          <pc:sldMk cId="1076950184" sldId="923"/>
        </pc:sldMkLst>
      </pc:sldChg>
      <pc:sldChg chg="add">
        <pc:chgData name="Michael Hennick" userId="47308667-b466-4bc8-8630-0f7e6f423307" providerId="ADAL" clId="{CA993BA7-8D76-417A-A157-FD22EE10C5F6}" dt="2024-04-30T00:52:04.596" v="94"/>
        <pc:sldMkLst>
          <pc:docMk/>
          <pc:sldMk cId="1349024588" sldId="924"/>
        </pc:sldMkLst>
      </pc:sldChg>
      <pc:sldChg chg="add">
        <pc:chgData name="Michael Hennick" userId="47308667-b466-4bc8-8630-0f7e6f423307" providerId="ADAL" clId="{CA993BA7-8D76-417A-A157-FD22EE10C5F6}" dt="2024-04-30T00:52:04.596" v="94"/>
        <pc:sldMkLst>
          <pc:docMk/>
          <pc:sldMk cId="2419112558" sldId="925"/>
        </pc:sldMkLst>
      </pc:sldChg>
      <pc:sldChg chg="add">
        <pc:chgData name="Michael Hennick" userId="47308667-b466-4bc8-8630-0f7e6f423307" providerId="ADAL" clId="{CA993BA7-8D76-417A-A157-FD22EE10C5F6}" dt="2024-04-30T00:52:04.596" v="94"/>
        <pc:sldMkLst>
          <pc:docMk/>
          <pc:sldMk cId="1485006304" sldId="926"/>
        </pc:sldMkLst>
      </pc:sldChg>
      <pc:sldChg chg="add">
        <pc:chgData name="Michael Hennick" userId="47308667-b466-4bc8-8630-0f7e6f423307" providerId="ADAL" clId="{CA993BA7-8D76-417A-A157-FD22EE10C5F6}" dt="2024-04-30T00:52:04.596" v="94"/>
        <pc:sldMkLst>
          <pc:docMk/>
          <pc:sldMk cId="982031299" sldId="927"/>
        </pc:sldMkLst>
      </pc:sldChg>
      <pc:sldChg chg="add">
        <pc:chgData name="Michael Hennick" userId="47308667-b466-4bc8-8630-0f7e6f423307" providerId="ADAL" clId="{CA993BA7-8D76-417A-A157-FD22EE10C5F6}" dt="2024-04-30T00:52:04.596" v="94"/>
        <pc:sldMkLst>
          <pc:docMk/>
          <pc:sldMk cId="2469356629" sldId="928"/>
        </pc:sldMkLst>
      </pc:sldChg>
      <pc:sldChg chg="add">
        <pc:chgData name="Michael Hennick" userId="47308667-b466-4bc8-8630-0f7e6f423307" providerId="ADAL" clId="{CA993BA7-8D76-417A-A157-FD22EE10C5F6}" dt="2024-04-30T00:52:04.596" v="94"/>
        <pc:sldMkLst>
          <pc:docMk/>
          <pc:sldMk cId="2377705865" sldId="929"/>
        </pc:sldMkLst>
      </pc:sldChg>
      <pc:sldChg chg="add">
        <pc:chgData name="Michael Hennick" userId="47308667-b466-4bc8-8630-0f7e6f423307" providerId="ADAL" clId="{CA993BA7-8D76-417A-A157-FD22EE10C5F6}" dt="2024-04-30T00:52:04.596" v="94"/>
        <pc:sldMkLst>
          <pc:docMk/>
          <pc:sldMk cId="3178797080" sldId="930"/>
        </pc:sldMkLst>
      </pc:sldChg>
      <pc:sldChg chg="add">
        <pc:chgData name="Michael Hennick" userId="47308667-b466-4bc8-8630-0f7e6f423307" providerId="ADAL" clId="{CA993BA7-8D76-417A-A157-FD22EE10C5F6}" dt="2024-04-30T00:52:04.596" v="94"/>
        <pc:sldMkLst>
          <pc:docMk/>
          <pc:sldMk cId="3173684953" sldId="931"/>
        </pc:sldMkLst>
      </pc:sldChg>
      <pc:sldChg chg="add">
        <pc:chgData name="Michael Hennick" userId="47308667-b466-4bc8-8630-0f7e6f423307" providerId="ADAL" clId="{CA993BA7-8D76-417A-A157-FD22EE10C5F6}" dt="2024-04-30T00:52:04.596" v="94"/>
        <pc:sldMkLst>
          <pc:docMk/>
          <pc:sldMk cId="1213766500" sldId="9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CDA61-E664-634D-841D-EBA9ED737D79}" type="datetimeFigureOut">
              <a:rPr lang="en-US" smtClean="0"/>
              <a:t>5/1/2024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9D675-D049-E849-AB6D-29F53391A025}" type="slidenum">
              <a:rPr lang="en-US" smtClean="0"/>
              <a:t>‹#›</a:t>
            </a:fld>
            <a:endParaRPr lang="en-US"/>
          </a:p>
        </p:txBody>
      </p:sp>
    </p:spTree>
    <p:extLst>
      <p:ext uri="{BB962C8B-B14F-4D97-AF65-F5344CB8AC3E}">
        <p14:creationId xmlns:p14="http://schemas.microsoft.com/office/powerpoint/2010/main" val="1690794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a:t>
            </a:fld>
            <a:endParaRPr lang="en-US"/>
          </a:p>
        </p:txBody>
      </p:sp>
    </p:spTree>
    <p:extLst>
      <p:ext uri="{BB962C8B-B14F-4D97-AF65-F5344CB8AC3E}">
        <p14:creationId xmlns:p14="http://schemas.microsoft.com/office/powerpoint/2010/main" val="145669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D758DF9-A606-8C40-8A46-2BAB55B3CE8F}" type="slidenum">
              <a:rPr lang="en-US">
                <a:latin typeface="Calibri" charset="0"/>
              </a:rPr>
              <a:pPr eaLnBrk="1" hangingPunct="1"/>
              <a:t>16</a:t>
            </a:fld>
            <a:endParaRPr lang="en-US">
              <a:latin typeface="Calibri" charset="0"/>
            </a:endParaRPr>
          </a:p>
        </p:txBody>
      </p:sp>
    </p:spTree>
    <p:extLst>
      <p:ext uri="{BB962C8B-B14F-4D97-AF65-F5344CB8AC3E}">
        <p14:creationId xmlns:p14="http://schemas.microsoft.com/office/powerpoint/2010/main" val="233251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F42B08F-7201-4881-BAE0-A32C1D4254DA}" type="datetimeFigureOut">
              <a:rPr lang="en-US" smtClean="0"/>
              <a:t>5/1/2024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42B08F-7201-4881-BAE0-A32C1D4254DA}"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42B08F-7201-4881-BAE0-A32C1D4254DA}" type="datetimeFigureOut">
              <a:rPr lang="en-US" smtClean="0"/>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F42B08F-7201-4881-BAE0-A32C1D4254DA}" type="datetimeFigureOut">
              <a:rPr lang="en-US" smtClean="0"/>
              <a:t>5/1/2024</a:t>
            </a:fld>
            <a:endParaRPr lang="en-US"/>
          </a:p>
        </p:txBody>
      </p:sp>
      <p:sp>
        <p:nvSpPr>
          <p:cNvPr id="8" name="Slide Number Placeholder 7"/>
          <p:cNvSpPr>
            <a:spLocks noGrp="1"/>
          </p:cNvSpPr>
          <p:nvPr>
            <p:ph type="sldNum" sz="quarter" idx="11"/>
          </p:nvPr>
        </p:nvSpPr>
        <p:spPr/>
        <p:txBody>
          <a:bodyPr/>
          <a:lstStyle/>
          <a:p>
            <a:fld id="{40B0EF93-A27B-488A-AF90-2665E003BCF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2B08F-7201-4881-BAE0-A32C1D4254DA}" type="datetimeFigureOut">
              <a:rPr lang="en-US" smtClean="0"/>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0B0EF93-A27B-488A-AF90-2665E003BC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F42B08F-7201-4881-BAE0-A32C1D4254DA}" type="datetimeFigureOut">
              <a:rPr lang="en-US" smtClean="0"/>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F42B08F-7201-4881-BAE0-A32C1D4254DA}" type="datetimeFigureOut">
              <a:rPr lang="en-US" smtClean="0"/>
              <a:t>5/1/2024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0B0EF93-A27B-488A-AF90-2665E003BC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adhdproject.github.i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ans.org/reading-room/whitepapers/testing/writing-penetration-testing-report-33343" TargetMode="External"/><Relationship Id="rId2" Type="http://schemas.openxmlformats.org/officeDocument/2006/relationships/hyperlink" Target="https://www.offensive-security.com/reports/sample-penetration-testing-report.pdf"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nbc.com/2019/11/12/iowa-paid-coalfire-to-pen-test-courthouse-then-arrested-employees.html" TargetMode="Externa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raBMFqZRB0s&amp;feature=youtu.b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ipMi6ryESqk"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hyperlink" Target="https://www.engadget.com/2015/08/22/tsa-reveals-master-baggage-keys/" TargetMode="External"/><Relationship Id="rId2" Type="http://schemas.openxmlformats.org/officeDocument/2006/relationships/hyperlink" Target="https://xi.hope.net/schedule.html#-the-tsa-keys-leak-government-backdoors-and-the-dangers-of-security-theater-"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SDl4AO4ancI"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engadget.com/2019/08/09/3fun-dating-app-exposes-users-data/" TargetMode="Externa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www.cyberscoop.com/homoglyph-zero-day-verisign-soluble/" TargetMode="Externa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63.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6.png"/><Relationship Id="rId2"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hyperlink" Target="https://www.punycoder.com/" TargetMode="External"/><Relationship Id="rId4" Type="http://schemas.openxmlformats.org/officeDocument/2006/relationships/image" Target="../media/image24.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activeresponse.org/the-diamond-model/" TargetMode="External"/><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lockheedmartin.com/en-us/capabilities/cyber/cyber-kill-chain.html" TargetMode="External"/><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csacademy.nl/en/csa-theses/february-2018/104-the-unified-kill-chain" TargetMode="Externa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itre-attack.github.io/caret/#/" TargetMode="External"/><Relationship Id="rId2" Type="http://schemas.openxmlformats.org/officeDocument/2006/relationships/hyperlink" Target="https://attack.mitre.org/"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tiff"/></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niiconsulting.com/services/security-assessment/NII_Sample_PT_Report.pdf" TargetMode="External"/><Relationship Id="rId7" Type="http://schemas.openxmlformats.org/officeDocument/2006/relationships/image" Target="../media/image37.tiff"/><Relationship Id="rId2" Type="http://schemas.openxmlformats.org/officeDocument/2006/relationships/hyperlink" Target="https://www.offensive-security.com/reports/sample-penetration-testing-report.pdf" TargetMode="Externa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hyperlink" Target="http://www.pentest-standard.org/index.php/Main_Page"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2438399"/>
          </a:xfrm>
        </p:spPr>
        <p:txBody>
          <a:bodyPr>
            <a:normAutofit/>
          </a:bodyPr>
          <a:lstStyle/>
          <a:p>
            <a:r>
              <a:rPr lang="en-US" sz="4000" dirty="0"/>
              <a:t>CYBR644 – Cyber Practitioner Lab</a:t>
            </a:r>
          </a:p>
        </p:txBody>
      </p:sp>
      <p:sp>
        <p:nvSpPr>
          <p:cNvPr id="3" name="Subtitle 2"/>
          <p:cNvSpPr>
            <a:spLocks noGrp="1"/>
          </p:cNvSpPr>
          <p:nvPr>
            <p:ph type="subTitle" idx="1"/>
          </p:nvPr>
        </p:nvSpPr>
        <p:spPr>
          <a:xfrm>
            <a:off x="2511552" y="4724400"/>
            <a:ext cx="6480048" cy="1752600"/>
          </a:xfrm>
        </p:spPr>
        <p:txBody>
          <a:bodyPr>
            <a:normAutofit/>
          </a:bodyPr>
          <a:lstStyle/>
          <a:p>
            <a:r>
              <a:rPr lang="en-US" dirty="0"/>
              <a:t>Spring 2024</a:t>
            </a:r>
          </a:p>
          <a:p>
            <a:r>
              <a:rPr lang="en-US" dirty="0"/>
              <a:t>University of Maryland, Baltimore County</a:t>
            </a:r>
          </a:p>
          <a:p>
            <a:r>
              <a:rPr lang="en-US" dirty="0"/>
              <a:t>Michael </a:t>
            </a:r>
            <a:r>
              <a:rPr lang="en-US" dirty="0" err="1"/>
              <a:t>Hennick</a:t>
            </a:r>
            <a:endParaRPr lang="en-US" dirty="0"/>
          </a:p>
        </p:txBody>
      </p:sp>
      <p:pic>
        <p:nvPicPr>
          <p:cNvPr id="4" name="Picture 20" descr="C:\Users\mhenni\Pictures\cyber-server fa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4776257" cy="3187927"/>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rotWithShape="1">
          <a:blip r:embed="rId3"/>
          <a:srcRect l="25051" t="7698" r="24522" b="6981"/>
          <a:stretch/>
        </p:blipFill>
        <p:spPr>
          <a:xfrm>
            <a:off x="7462239" y="4038600"/>
            <a:ext cx="1529361" cy="1371600"/>
          </a:xfrm>
          <a:prstGeom prst="rect">
            <a:avLst/>
          </a:prstGeom>
        </p:spPr>
      </p:pic>
    </p:spTree>
    <p:extLst>
      <p:ext uri="{BB962C8B-B14F-4D97-AF65-F5344CB8AC3E}">
        <p14:creationId xmlns:p14="http://schemas.microsoft.com/office/powerpoint/2010/main" val="19212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5344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Snort cont.</a:t>
            </a:r>
          </a:p>
        </p:txBody>
      </p:sp>
      <p:sp>
        <p:nvSpPr>
          <p:cNvPr id="9219" name="Content Placeholder 2"/>
          <p:cNvSpPr>
            <a:spLocks noGrp="1"/>
          </p:cNvSpPr>
          <p:nvPr>
            <p:ph idx="1"/>
          </p:nvPr>
        </p:nvSpPr>
        <p:spPr/>
        <p:txBody>
          <a:bodyPr/>
          <a:lstStyle/>
          <a:p>
            <a:r>
              <a:rPr lang="en-US" sz="2400">
                <a:ea typeface="ＭＳ Ｐゴシック" charset="0"/>
                <a:cs typeface="ＭＳ Ｐゴシック" charset="0"/>
              </a:rPr>
              <a:t>Common Snort keywords</a:t>
            </a:r>
          </a:p>
          <a:p>
            <a:endParaRPr lang="en-US" sz="2400">
              <a:ea typeface="ＭＳ Ｐゴシック" charset="0"/>
              <a:cs typeface="ＭＳ Ｐゴシック" charset="0"/>
            </a:endParaRPr>
          </a:p>
        </p:txBody>
      </p:sp>
      <p:graphicFrame>
        <p:nvGraphicFramePr>
          <p:cNvPr id="4" name="Table 3"/>
          <p:cNvGraphicFramePr>
            <a:graphicFrameLocks noGrp="1"/>
          </p:cNvGraphicFramePr>
          <p:nvPr/>
        </p:nvGraphicFramePr>
        <p:xfrm>
          <a:off x="1447800" y="2438400"/>
          <a:ext cx="6096000" cy="2600325"/>
        </p:xfrm>
        <a:graphic>
          <a:graphicData uri="http://schemas.openxmlformats.org/drawingml/2006/table">
            <a:tbl>
              <a:tblPr/>
              <a:tblGrid>
                <a:gridCol w="17526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64" charset="0"/>
                          <a:ea typeface="ＭＳ Ｐゴシック" pitchFamily="64" charset="-128"/>
                        </a:rPr>
                        <a:t>Keyword</a:t>
                      </a: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imes New Roman" pitchFamily="64" charset="0"/>
                          <a:ea typeface="ＭＳ Ｐゴシック" pitchFamily="64" charset="-128"/>
                        </a:rPr>
                        <a:t>Details</a:t>
                      </a: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64" charset="0"/>
                          <a:ea typeface="ＭＳ Ｐゴシック" pitchFamily="64" charset="-128"/>
                        </a:rPr>
                        <a:t>content</a:t>
                      </a: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64" charset="0"/>
                          <a:ea typeface="ＭＳ Ｐゴシック" pitchFamily="64" charset="-128"/>
                        </a:rPr>
                        <a:t>Matches a defined payload value</a:t>
                      </a: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imes New Roman" pitchFamily="64" charset="0"/>
                          <a:ea typeface="ＭＳ Ｐゴシック" pitchFamily="64" charset="-128"/>
                        </a:rPr>
                        <a:t>ack</a:t>
                      </a:r>
                      <a:endParaRPr kumimoji="0" lang="en-US" sz="1800" b="0" i="0" u="none" strike="noStrike" cap="none" normalizeH="0" baseline="0" dirty="0">
                        <a:ln>
                          <a:noFill/>
                        </a:ln>
                        <a:solidFill>
                          <a:schemeClr val="tx1"/>
                        </a:solidFill>
                        <a:effectLst/>
                        <a:latin typeface="Times New Roman" pitchFamily="64" charset="0"/>
                        <a:ea typeface="ＭＳ Ｐゴシック" pitchFamily="64" charset="-128"/>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64" charset="0"/>
                          <a:ea typeface="ＭＳ Ｐゴシック" pitchFamily="64" charset="-128"/>
                        </a:rPr>
                        <a:t>Matches TCP </a:t>
                      </a:r>
                      <a:r>
                        <a:rPr kumimoji="0" lang="en-US" sz="1800" b="0" i="0" u="none" strike="noStrike" cap="none" normalizeH="0" baseline="0" dirty="0" err="1">
                          <a:ln>
                            <a:noFill/>
                          </a:ln>
                          <a:solidFill>
                            <a:schemeClr val="tx1"/>
                          </a:solidFill>
                          <a:effectLst/>
                          <a:latin typeface="Times New Roman" pitchFamily="64" charset="0"/>
                          <a:ea typeface="ＭＳ Ｐゴシック" pitchFamily="64" charset="-128"/>
                        </a:rPr>
                        <a:t>ack</a:t>
                      </a:r>
                      <a:r>
                        <a:rPr kumimoji="0" lang="en-US" sz="1800" b="0" i="0" u="none" strike="noStrike" cap="none" normalizeH="0" baseline="0" dirty="0">
                          <a:ln>
                            <a:noFill/>
                          </a:ln>
                          <a:solidFill>
                            <a:schemeClr val="tx1"/>
                          </a:solidFill>
                          <a:effectLst/>
                          <a:latin typeface="Times New Roman" pitchFamily="64" charset="0"/>
                          <a:ea typeface="ＭＳ Ｐゴシック" pitchFamily="64" charset="-128"/>
                        </a:rPr>
                        <a:t> settings</a:t>
                      </a: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64" charset="0"/>
                          <a:ea typeface="ＭＳ Ｐゴシック" pitchFamily="64" charset="-128"/>
                        </a:rPr>
                        <a:t>flags</a:t>
                      </a: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64" charset="0"/>
                          <a:ea typeface="ＭＳ Ｐゴシック" pitchFamily="64" charset="-128"/>
                        </a:rPr>
                        <a:t>Matches TCP flags</a:t>
                      </a:r>
                    </a:p>
                  </a:txBody>
                  <a:tcP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64" charset="0"/>
                          <a:ea typeface="ＭＳ Ｐゴシック" pitchFamily="64" charset="-128"/>
                        </a:rPr>
                        <a:t>id</a:t>
                      </a: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64" charset="0"/>
                          <a:ea typeface="ＭＳ Ｐゴシック" pitchFamily="64" charset="-128"/>
                        </a:rPr>
                        <a:t>Matches IP header fragment</a:t>
                      </a: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64" charset="0"/>
                          <a:ea typeface="ＭＳ Ｐゴシック" pitchFamily="64" charset="-128"/>
                        </a:rPr>
                        <a:t>ttl</a:t>
                      </a:r>
                    </a:p>
                  </a:txBody>
                  <a:tcPr horzOverflow="overflow">
                    <a:lnL>
                      <a:noFill/>
                    </a:lnL>
                    <a:lnR>
                      <a:noFill/>
                    </a:lnR>
                    <a:lnT>
                      <a:noFill/>
                    </a:lnT>
                    <a:lnB>
                      <a:noFill/>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64" charset="0"/>
                          <a:ea typeface="ＭＳ Ｐゴシック" pitchFamily="64" charset="-128"/>
                        </a:rPr>
                        <a:t>Matched IP header TTL</a:t>
                      </a:r>
                    </a:p>
                  </a:txBody>
                  <a:tcP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imes New Roman" pitchFamily="64" charset="0"/>
                          <a:ea typeface="ＭＳ Ｐゴシック" pitchFamily="64" charset="-128"/>
                        </a:rPr>
                        <a:t>msg</a:t>
                      </a:r>
                      <a:endParaRPr kumimoji="0" lang="en-US" sz="1800" b="0" i="0" u="none" strike="noStrike" cap="none" normalizeH="0" baseline="0" dirty="0">
                        <a:ln>
                          <a:noFill/>
                        </a:ln>
                        <a:solidFill>
                          <a:schemeClr val="tx1"/>
                        </a:solidFill>
                        <a:effectLst/>
                        <a:latin typeface="Times New Roman" pitchFamily="64" charset="0"/>
                        <a:ea typeface="ＭＳ Ｐゴシック" pitchFamily="64" charset="-128"/>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64" charset="0"/>
                          <a:ea typeface="ＭＳ Ｐゴシック" pitchFamily="64" charset="-128"/>
                        </a:rPr>
                        <a:t>Prints a message</a:t>
                      </a: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945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3820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IDS Evasion</a:t>
            </a:r>
          </a:p>
        </p:txBody>
      </p:sp>
      <p:sp>
        <p:nvSpPr>
          <p:cNvPr id="10243" name="Content Placeholder 2"/>
          <p:cNvSpPr>
            <a:spLocks noGrp="1"/>
          </p:cNvSpPr>
          <p:nvPr>
            <p:ph idx="1"/>
          </p:nvPr>
        </p:nvSpPr>
        <p:spPr/>
        <p:txBody>
          <a:bodyPr>
            <a:normAutofit lnSpcReduction="10000"/>
          </a:bodyPr>
          <a:lstStyle/>
          <a:p>
            <a:r>
              <a:rPr lang="en-US" sz="2400">
                <a:ea typeface="ＭＳ Ｐゴシック" charset="0"/>
                <a:cs typeface="ＭＳ Ｐゴシック" charset="0"/>
              </a:rPr>
              <a:t>IDS evasion techniques:</a:t>
            </a:r>
          </a:p>
          <a:p>
            <a:pPr lvl="1"/>
            <a:r>
              <a:rPr lang="en-US" sz="2400">
                <a:ea typeface="ＭＳ Ｐゴシック" charset="0"/>
              </a:rPr>
              <a:t>Flooding:</a:t>
            </a:r>
          </a:p>
          <a:p>
            <a:pPr lvl="2"/>
            <a:r>
              <a:rPr lang="en-US" sz="2000">
                <a:ea typeface="ＭＳ Ｐゴシック" charset="0"/>
              </a:rPr>
              <a:t>The attacker attempts to overload the IDS by flooding it with traffic.</a:t>
            </a:r>
          </a:p>
          <a:p>
            <a:pPr lvl="2"/>
            <a:r>
              <a:rPr lang="en-US" sz="2000">
                <a:ea typeface="ＭＳ Ｐゴシック" charset="0"/>
              </a:rPr>
              <a:t>Might also include a number of low-priority IDS triggers to keep the administrator busy.</a:t>
            </a:r>
          </a:p>
          <a:p>
            <a:pPr lvl="1"/>
            <a:r>
              <a:rPr lang="en-US" sz="2400">
                <a:ea typeface="ＭＳ Ｐゴシック" charset="0"/>
              </a:rPr>
              <a:t>Evasion:</a:t>
            </a:r>
          </a:p>
          <a:p>
            <a:pPr lvl="2"/>
            <a:r>
              <a:rPr lang="en-US" sz="2000">
                <a:ea typeface="ＭＳ Ｐゴシック" charset="0"/>
              </a:rPr>
              <a:t>The IDS discards the packet that is accepted by the host it is addressed to.</a:t>
            </a:r>
          </a:p>
          <a:p>
            <a:pPr lvl="1"/>
            <a:r>
              <a:rPr lang="en-US" sz="2400">
                <a:ea typeface="ＭＳ Ｐゴシック" charset="0"/>
              </a:rPr>
              <a:t>Session splicing:</a:t>
            </a:r>
          </a:p>
          <a:p>
            <a:pPr lvl="2"/>
            <a:r>
              <a:rPr lang="en-US" sz="2000">
                <a:ea typeface="ＭＳ Ｐゴシック" charset="0"/>
              </a:rPr>
              <a:t>The payload is fragmented and delivered over multiple packets to avoid pattern detection.</a:t>
            </a:r>
            <a:br>
              <a:rPr lang="en-US" sz="2400">
                <a:ea typeface="ＭＳ Ｐゴシック" charset="0"/>
              </a:rPr>
            </a:br>
            <a:endParaRPr lang="en-US" sz="2400">
              <a:ea typeface="ＭＳ Ｐゴシック" charset="0"/>
            </a:endParaRPr>
          </a:p>
          <a:p>
            <a:pPr lvl="2"/>
            <a:endParaRPr lang="en-US" sz="2400">
              <a:ea typeface="ＭＳ Ｐゴシック" charset="0"/>
            </a:endParaRPr>
          </a:p>
        </p:txBody>
      </p:sp>
    </p:spTree>
    <p:extLst>
      <p:ext uri="{BB962C8B-B14F-4D97-AF65-F5344CB8AC3E}">
        <p14:creationId xmlns:p14="http://schemas.microsoft.com/office/powerpoint/2010/main" val="216988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3820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IDS Evasion Tools</a:t>
            </a:r>
          </a:p>
        </p:txBody>
      </p:sp>
      <p:sp>
        <p:nvSpPr>
          <p:cNvPr id="12291" name="Content Placeholder 2"/>
          <p:cNvSpPr>
            <a:spLocks noGrp="1"/>
          </p:cNvSpPr>
          <p:nvPr>
            <p:ph idx="1"/>
          </p:nvPr>
        </p:nvSpPr>
        <p:spPr/>
        <p:txBody>
          <a:bodyPr/>
          <a:lstStyle/>
          <a:p>
            <a:r>
              <a:rPr lang="en-US" sz="2400">
                <a:ea typeface="ＭＳ Ｐゴシック" charset="0"/>
                <a:cs typeface="ＭＳ Ｐゴシック" charset="0"/>
              </a:rPr>
              <a:t>HTTP Tunneling</a:t>
            </a:r>
          </a:p>
          <a:p>
            <a:r>
              <a:rPr lang="en-US" sz="2400">
                <a:ea typeface="ＭＳ Ｐゴシック" charset="0"/>
                <a:cs typeface="ＭＳ Ｐゴシック" charset="0"/>
              </a:rPr>
              <a:t>ADMutate</a:t>
            </a:r>
          </a:p>
          <a:p>
            <a:r>
              <a:rPr lang="en-US" sz="2400">
                <a:ea typeface="ＭＳ Ｐゴシック" charset="0"/>
                <a:cs typeface="ＭＳ Ｐゴシック" charset="0"/>
              </a:rPr>
              <a:t>Mendax</a:t>
            </a:r>
          </a:p>
          <a:p>
            <a:r>
              <a:rPr lang="en-US" sz="2400">
                <a:ea typeface="ＭＳ Ｐゴシック" charset="0"/>
                <a:cs typeface="ＭＳ Ｐゴシック" charset="0"/>
              </a:rPr>
              <a:t>NIDSbench</a:t>
            </a:r>
          </a:p>
          <a:p>
            <a:r>
              <a:rPr lang="en-US" sz="2400">
                <a:ea typeface="ＭＳ Ｐゴシック" charset="0"/>
                <a:cs typeface="ＭＳ Ｐゴシック" charset="0"/>
              </a:rPr>
              <a:t>Nessus</a:t>
            </a:r>
          </a:p>
          <a:p>
            <a:pPr>
              <a:buFont typeface="Wingdings" charset="0"/>
              <a:buNone/>
            </a:pPr>
            <a:endParaRPr lang="en-US" sz="2400">
              <a:ea typeface="ＭＳ Ｐゴシック" charset="0"/>
              <a:cs typeface="ＭＳ Ｐゴシック" charset="0"/>
            </a:endParaRPr>
          </a:p>
        </p:txBody>
      </p:sp>
    </p:spTree>
    <p:extLst>
      <p:ext uri="{BB962C8B-B14F-4D97-AF65-F5344CB8AC3E}">
        <p14:creationId xmlns:p14="http://schemas.microsoft.com/office/powerpoint/2010/main" val="325624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4582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Firewalls</a:t>
            </a:r>
          </a:p>
        </p:txBody>
      </p:sp>
      <p:sp>
        <p:nvSpPr>
          <p:cNvPr id="13315" name="Content Placeholder 2"/>
          <p:cNvSpPr>
            <a:spLocks noGrp="1"/>
          </p:cNvSpPr>
          <p:nvPr>
            <p:ph idx="1"/>
          </p:nvPr>
        </p:nvSpPr>
        <p:spPr/>
        <p:txBody>
          <a:bodyPr>
            <a:normAutofit fontScale="85000" lnSpcReduction="10000"/>
          </a:bodyPr>
          <a:lstStyle/>
          <a:p>
            <a:r>
              <a:rPr lang="en-US" sz="2000">
                <a:ea typeface="ＭＳ Ｐゴシック" charset="0"/>
                <a:cs typeface="ＭＳ Ｐゴシック" charset="0"/>
              </a:rPr>
              <a:t>Hardware or software device designed to limit or filter traffic as it enters and exits the network</a:t>
            </a:r>
          </a:p>
          <a:p>
            <a:r>
              <a:rPr lang="en-US" sz="2000">
                <a:ea typeface="ＭＳ Ｐゴシック" charset="0"/>
                <a:cs typeface="ＭＳ Ｐゴシック" charset="0"/>
              </a:rPr>
              <a:t>NAT</a:t>
            </a:r>
            <a:r>
              <a:rPr lang="en-US" sz="2400">
                <a:ea typeface="ＭＳ Ｐゴシック" charset="0"/>
                <a:cs typeface="ＭＳ Ｐゴシック" charset="0"/>
              </a:rPr>
              <a:t>:</a:t>
            </a:r>
          </a:p>
          <a:p>
            <a:pPr lvl="1"/>
            <a:r>
              <a:rPr lang="en-US" sz="1800">
                <a:ea typeface="ＭＳ Ｐゴシック" charset="0"/>
              </a:rPr>
              <a:t>Translates between private and public IP addresses</a:t>
            </a:r>
          </a:p>
          <a:p>
            <a:r>
              <a:rPr lang="en-US" sz="2000">
                <a:ea typeface="ＭＳ Ｐゴシック" charset="0"/>
                <a:cs typeface="ＭＳ Ｐゴシック" charset="0"/>
              </a:rPr>
              <a:t>Firewall types:</a:t>
            </a:r>
          </a:p>
          <a:p>
            <a:pPr lvl="1"/>
            <a:r>
              <a:rPr lang="en-US" sz="1800">
                <a:ea typeface="ＭＳ Ｐゴシック" charset="0"/>
              </a:rPr>
              <a:t>Packet filters:</a:t>
            </a:r>
          </a:p>
          <a:p>
            <a:pPr lvl="2"/>
            <a:r>
              <a:rPr lang="en-US">
                <a:ea typeface="ＭＳ Ｐゴシック" charset="0"/>
              </a:rPr>
              <a:t>Configured through access control lists (ACL).</a:t>
            </a:r>
          </a:p>
          <a:p>
            <a:pPr lvl="2"/>
            <a:r>
              <a:rPr lang="en-US">
                <a:ea typeface="ＭＳ Ｐゴシック" charset="0"/>
              </a:rPr>
              <a:t>Blocks traffic based on header information.</a:t>
            </a:r>
          </a:p>
          <a:p>
            <a:pPr lvl="2"/>
            <a:r>
              <a:rPr lang="en-US">
                <a:ea typeface="ＭＳ Ｐゴシック" charset="0"/>
              </a:rPr>
              <a:t>Each packet is compared to the set of rules as it passes through the router and it is either allowed or denied.</a:t>
            </a:r>
          </a:p>
          <a:p>
            <a:pPr lvl="2"/>
            <a:r>
              <a:rPr lang="en-US">
                <a:ea typeface="ＭＳ Ｐゴシック" charset="0"/>
              </a:rPr>
              <a:t>Cannot prevent spoofing.</a:t>
            </a:r>
          </a:p>
          <a:p>
            <a:pPr lvl="2"/>
            <a:r>
              <a:rPr lang="en-US">
                <a:ea typeface="ＭＳ Ｐゴシック" charset="0"/>
              </a:rPr>
              <a:t>Cannot inspect the payload of the packet.</a:t>
            </a:r>
          </a:p>
          <a:p>
            <a:pPr lvl="2"/>
            <a:r>
              <a:rPr lang="en-US">
                <a:ea typeface="ＭＳ Ｐゴシック" charset="0"/>
              </a:rPr>
              <a:t>Cannot keeps up with state:</a:t>
            </a:r>
          </a:p>
          <a:p>
            <a:pPr lvl="3"/>
            <a:r>
              <a:rPr lang="en-US">
                <a:ea typeface="ＭＳ Ｐゴシック" charset="0"/>
              </a:rPr>
              <a:t>Cannot tell if connection started outside or inside the organization</a:t>
            </a:r>
          </a:p>
          <a:p>
            <a:endParaRPr lang="en-US" sz="2400">
              <a:ea typeface="ＭＳ Ｐゴシック" charset="0"/>
              <a:cs typeface="ＭＳ Ｐゴシック" charset="0"/>
            </a:endParaRPr>
          </a:p>
        </p:txBody>
      </p:sp>
    </p:spTree>
    <p:extLst>
      <p:ext uri="{BB962C8B-B14F-4D97-AF65-F5344CB8AC3E}">
        <p14:creationId xmlns:p14="http://schemas.microsoft.com/office/powerpoint/2010/main" val="80004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5344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Firewalls cont.</a:t>
            </a:r>
          </a:p>
        </p:txBody>
      </p:sp>
      <p:sp>
        <p:nvSpPr>
          <p:cNvPr id="14339" name="Content Placeholder 2"/>
          <p:cNvSpPr>
            <a:spLocks noGrp="1"/>
          </p:cNvSpPr>
          <p:nvPr>
            <p:ph idx="1"/>
          </p:nvPr>
        </p:nvSpPr>
        <p:spPr/>
        <p:txBody>
          <a:bodyPr/>
          <a:lstStyle/>
          <a:p>
            <a:pPr lvl="1"/>
            <a:r>
              <a:rPr lang="en-US" sz="2000" dirty="0">
                <a:ea typeface="ＭＳ Ｐゴシック" charset="0"/>
              </a:rPr>
              <a:t>Application and circuit level gateways</a:t>
            </a:r>
          </a:p>
          <a:p>
            <a:pPr lvl="2"/>
            <a:r>
              <a:rPr lang="en-US" sz="1800" dirty="0">
                <a:ea typeface="ＭＳ Ｐゴシック" charset="0"/>
              </a:rPr>
              <a:t>Sit between a client and a web server</a:t>
            </a:r>
          </a:p>
          <a:p>
            <a:pPr lvl="2"/>
            <a:r>
              <a:rPr lang="en-US" sz="1800" dirty="0">
                <a:ea typeface="ＭＳ Ｐゴシック" charset="0"/>
              </a:rPr>
              <a:t>Reduce traffic and increase security</a:t>
            </a:r>
          </a:p>
          <a:p>
            <a:pPr lvl="1"/>
            <a:r>
              <a:rPr lang="en-US" sz="2000" dirty="0">
                <a:ea typeface="ＭＳ Ｐゴシック" charset="0"/>
              </a:rPr>
              <a:t>Stateful inspection:</a:t>
            </a:r>
          </a:p>
          <a:p>
            <a:pPr lvl="2"/>
            <a:r>
              <a:rPr lang="en-US" sz="1800" dirty="0">
                <a:ea typeface="ＭＳ Ｐゴシック" charset="0"/>
              </a:rPr>
              <a:t>Keeps track of the status of the connection</a:t>
            </a:r>
          </a:p>
          <a:p>
            <a:pPr lvl="2"/>
            <a:r>
              <a:rPr lang="en-US" sz="1800" dirty="0">
                <a:ea typeface="ＭＳ Ｐゴシック" charset="0"/>
              </a:rPr>
              <a:t>Maintains a state table that records the connections</a:t>
            </a:r>
          </a:p>
          <a:p>
            <a:pPr lvl="1"/>
            <a:r>
              <a:rPr lang="en-US" sz="2000" dirty="0">
                <a:ea typeface="ＭＳ Ｐゴシック" charset="0"/>
              </a:rPr>
              <a:t>NGFW</a:t>
            </a:r>
          </a:p>
          <a:p>
            <a:pPr lvl="2"/>
            <a:r>
              <a:rPr lang="en-US" sz="1800" dirty="0">
                <a:ea typeface="ＭＳ Ｐゴシック" charset="0"/>
              </a:rPr>
              <a:t>Layer 7 visibility/awareness</a:t>
            </a:r>
          </a:p>
          <a:p>
            <a:pPr lvl="2"/>
            <a:r>
              <a:rPr lang="en-US" sz="1800" dirty="0">
                <a:ea typeface="ＭＳ Ｐゴシック" charset="0"/>
              </a:rPr>
              <a:t>User visibility/awareness</a:t>
            </a:r>
          </a:p>
          <a:p>
            <a:r>
              <a:rPr lang="en-US" sz="2000" dirty="0">
                <a:ea typeface="ＭＳ Ｐゴシック" charset="0"/>
                <a:cs typeface="ＭＳ Ｐゴシック" charset="0"/>
              </a:rPr>
              <a:t>DMZ:</a:t>
            </a:r>
          </a:p>
          <a:p>
            <a:pPr lvl="1"/>
            <a:r>
              <a:rPr lang="en-US" sz="2000" dirty="0">
                <a:ea typeface="ＭＳ Ｐゴシック" charset="0"/>
              </a:rPr>
              <a:t>Protected network that sits between the Internet and the internal network</a:t>
            </a:r>
            <a:endParaRPr lang="en-US" sz="2400" dirty="0">
              <a:ea typeface="ＭＳ Ｐゴシック" charset="0"/>
            </a:endParaRPr>
          </a:p>
          <a:p>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2403415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6106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Identifying Firewalls</a:t>
            </a:r>
          </a:p>
        </p:txBody>
      </p:sp>
      <p:sp>
        <p:nvSpPr>
          <p:cNvPr id="15363" name="Content Placeholder 2"/>
          <p:cNvSpPr>
            <a:spLocks noGrp="1"/>
          </p:cNvSpPr>
          <p:nvPr>
            <p:ph idx="1"/>
          </p:nvPr>
        </p:nvSpPr>
        <p:spPr/>
        <p:txBody>
          <a:bodyPr>
            <a:normAutofit lnSpcReduction="10000"/>
          </a:bodyPr>
          <a:lstStyle/>
          <a:p>
            <a:r>
              <a:rPr lang="en-US" sz="2400">
                <a:ea typeface="ＭＳ Ｐゴシック" charset="0"/>
                <a:cs typeface="ＭＳ Ｐゴシック" charset="0"/>
              </a:rPr>
              <a:t>Three primary methods:</a:t>
            </a:r>
          </a:p>
          <a:p>
            <a:pPr lvl="1"/>
            <a:r>
              <a:rPr lang="en-US" sz="2400">
                <a:ea typeface="ＭＳ Ｐゴシック" charset="0"/>
              </a:rPr>
              <a:t>Port scanning:</a:t>
            </a:r>
          </a:p>
          <a:p>
            <a:pPr lvl="2"/>
            <a:r>
              <a:rPr lang="en-US" sz="2000">
                <a:ea typeface="ＭＳ Ｐゴシック" charset="0"/>
              </a:rPr>
              <a:t>One of the most popular</a:t>
            </a:r>
          </a:p>
          <a:p>
            <a:pPr lvl="2"/>
            <a:r>
              <a:rPr lang="en-US" sz="2000">
                <a:ea typeface="ＭＳ Ｐゴシック" charset="0"/>
              </a:rPr>
              <a:t>Traceroute with –I option in Linux</a:t>
            </a:r>
          </a:p>
          <a:p>
            <a:pPr lvl="2"/>
            <a:r>
              <a:rPr lang="en-US" sz="2000">
                <a:ea typeface="ＭＳ Ｐゴシック" charset="0"/>
              </a:rPr>
              <a:t>Hping</a:t>
            </a:r>
          </a:p>
          <a:p>
            <a:pPr lvl="1"/>
            <a:r>
              <a:rPr lang="en-US" sz="2400">
                <a:ea typeface="ＭＳ Ｐゴシック" charset="0"/>
              </a:rPr>
              <a:t>Firewalking:</a:t>
            </a:r>
          </a:p>
          <a:p>
            <a:pPr lvl="2"/>
            <a:r>
              <a:rPr lang="en-US" sz="2000">
                <a:ea typeface="ＭＳ Ｐゴシック" charset="0"/>
              </a:rPr>
              <a:t>Firewall discovery tool that crafts packets with a TTL value set to expire one hop past the firewall</a:t>
            </a:r>
          </a:p>
          <a:p>
            <a:pPr lvl="1"/>
            <a:r>
              <a:rPr lang="en-US" sz="2400">
                <a:ea typeface="ＭＳ Ｐゴシック" charset="0"/>
              </a:rPr>
              <a:t>Banner grabbing:</a:t>
            </a:r>
          </a:p>
          <a:p>
            <a:pPr lvl="2"/>
            <a:r>
              <a:rPr lang="en-US" sz="2000">
                <a:ea typeface="ＭＳ Ｐゴシック" charset="0"/>
              </a:rPr>
              <a:t>FTP, Telnet, and web services are the three main services that send out banners.</a:t>
            </a:r>
          </a:p>
          <a:p>
            <a:pPr lvl="2"/>
            <a:r>
              <a:rPr lang="en-US" sz="2000">
                <a:ea typeface="ＭＳ Ｐゴシック" charset="0"/>
              </a:rPr>
              <a:t>No specialized tools are required.</a:t>
            </a:r>
          </a:p>
        </p:txBody>
      </p:sp>
    </p:spTree>
    <p:extLst>
      <p:ext uri="{BB962C8B-B14F-4D97-AF65-F5344CB8AC3E}">
        <p14:creationId xmlns:p14="http://schemas.microsoft.com/office/powerpoint/2010/main" val="11520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5344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Bypassing Firewalls</a:t>
            </a:r>
          </a:p>
        </p:txBody>
      </p:sp>
      <p:sp>
        <p:nvSpPr>
          <p:cNvPr id="16387" name="Content Placeholder 2"/>
          <p:cNvSpPr>
            <a:spLocks noGrp="1"/>
          </p:cNvSpPr>
          <p:nvPr>
            <p:ph idx="1"/>
          </p:nvPr>
        </p:nvSpPr>
        <p:spPr/>
        <p:txBody>
          <a:bodyPr/>
          <a:lstStyle/>
          <a:p>
            <a:r>
              <a:rPr lang="en-US" sz="2400" dirty="0">
                <a:ea typeface="ＭＳ Ｐゴシック" charset="0"/>
                <a:cs typeface="ＭＳ Ｐゴシック" charset="0"/>
              </a:rPr>
              <a:t>Firewall cannot prevent the following attacks:</a:t>
            </a:r>
          </a:p>
          <a:p>
            <a:pPr lvl="1"/>
            <a:r>
              <a:rPr lang="en-US" sz="2400" dirty="0">
                <a:ea typeface="ＭＳ Ｐゴシック" charset="0"/>
              </a:rPr>
              <a:t>Insider misuse or internal hacking</a:t>
            </a:r>
          </a:p>
          <a:p>
            <a:pPr lvl="1"/>
            <a:r>
              <a:rPr lang="en-US" sz="2400" dirty="0">
                <a:ea typeface="ＭＳ Ｐゴシック" charset="0"/>
              </a:rPr>
              <a:t>Attacks from secondary connections</a:t>
            </a:r>
          </a:p>
          <a:p>
            <a:pPr lvl="1"/>
            <a:r>
              <a:rPr lang="en-US" sz="2400" dirty="0">
                <a:ea typeface="ＭＳ Ｐゴシック" charset="0"/>
              </a:rPr>
              <a:t>Social engineering</a:t>
            </a:r>
          </a:p>
          <a:p>
            <a:pPr lvl="1"/>
            <a:r>
              <a:rPr lang="en-US" sz="2400" dirty="0">
                <a:ea typeface="ＭＳ Ｐゴシック" charset="0"/>
              </a:rPr>
              <a:t>Physical security</a:t>
            </a:r>
          </a:p>
          <a:p>
            <a:pPr lvl="1"/>
            <a:r>
              <a:rPr lang="en-US" sz="2400" dirty="0">
                <a:ea typeface="ＭＳ Ｐゴシック" charset="0"/>
              </a:rPr>
              <a:t>Poor policy or misconfiguration</a:t>
            </a:r>
          </a:p>
          <a:p>
            <a:r>
              <a:rPr lang="en-US" sz="2400" dirty="0">
                <a:ea typeface="ＭＳ Ｐゴシック" charset="0"/>
                <a:cs typeface="ＭＳ Ｐゴシック" charset="0"/>
              </a:rPr>
              <a:t>Trivial FTP could be used to hack firewalls</a:t>
            </a:r>
          </a:p>
          <a:p>
            <a:r>
              <a:rPr lang="en-US" sz="2400" dirty="0">
                <a:ea typeface="ＭＳ Ｐゴシック" charset="0"/>
                <a:cs typeface="ＭＳ Ｐゴシック" charset="0"/>
              </a:rPr>
              <a:t>HTTP Configuration Arbitrary Administrative Access Vulnerability</a:t>
            </a:r>
          </a:p>
          <a:p>
            <a:r>
              <a:rPr lang="en-US" sz="2400" dirty="0">
                <a:ea typeface="ＭＳ Ｐゴシック" charset="0"/>
                <a:cs typeface="ＭＳ Ｐゴシック" charset="0"/>
              </a:rPr>
              <a:t>Trojans</a:t>
            </a:r>
          </a:p>
        </p:txBody>
      </p:sp>
    </p:spTree>
    <p:extLst>
      <p:ext uri="{BB962C8B-B14F-4D97-AF65-F5344CB8AC3E}">
        <p14:creationId xmlns:p14="http://schemas.microsoft.com/office/powerpoint/2010/main" val="173300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4582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Honeypots</a:t>
            </a:r>
          </a:p>
        </p:txBody>
      </p:sp>
      <p:sp>
        <p:nvSpPr>
          <p:cNvPr id="17411" name="Content Placeholder 2"/>
          <p:cNvSpPr>
            <a:spLocks noGrp="1"/>
          </p:cNvSpPr>
          <p:nvPr>
            <p:ph idx="1"/>
          </p:nvPr>
        </p:nvSpPr>
        <p:spPr/>
        <p:txBody>
          <a:bodyPr>
            <a:normAutofit lnSpcReduction="10000"/>
          </a:bodyPr>
          <a:lstStyle/>
          <a:p>
            <a:r>
              <a:rPr lang="en-US" sz="2400">
                <a:ea typeface="ＭＳ Ｐゴシック" charset="0"/>
                <a:cs typeface="ＭＳ Ｐゴシック" charset="0"/>
              </a:rPr>
              <a:t>Consists of a single computer configured to appear as if it has valuable information</a:t>
            </a:r>
          </a:p>
          <a:p>
            <a:r>
              <a:rPr lang="en-US" sz="2400">
                <a:ea typeface="ＭＳ Ｐゴシック" charset="0"/>
                <a:cs typeface="ＭＳ Ｐゴシック" charset="0"/>
              </a:rPr>
              <a:t>Set up for the following purposes:</a:t>
            </a:r>
          </a:p>
          <a:p>
            <a:pPr lvl="1"/>
            <a:r>
              <a:rPr lang="en-US" sz="2400">
                <a:ea typeface="ＭＳ Ｐゴシック" charset="0"/>
              </a:rPr>
              <a:t>Providing advance warning of a real attack</a:t>
            </a:r>
          </a:p>
          <a:p>
            <a:pPr lvl="1"/>
            <a:r>
              <a:rPr lang="en-US" sz="2400">
                <a:ea typeface="ＭＳ Ｐゴシック" charset="0"/>
              </a:rPr>
              <a:t>Tracking the attacker</a:t>
            </a:r>
            <a:r>
              <a:rPr lang="ja-JP" altLang="en-US" sz="2400">
                <a:ea typeface="ＭＳ Ｐゴシック" charset="0"/>
              </a:rPr>
              <a:t>’</a:t>
            </a:r>
            <a:r>
              <a:rPr lang="en-US" sz="2400">
                <a:ea typeface="ＭＳ Ｐゴシック" charset="0"/>
              </a:rPr>
              <a:t>s activity and keystrokes</a:t>
            </a:r>
          </a:p>
          <a:p>
            <a:pPr lvl="1"/>
            <a:r>
              <a:rPr lang="en-US" sz="2400">
                <a:ea typeface="ＭＳ Ｐゴシック" charset="0"/>
              </a:rPr>
              <a:t>Increasing knowledge about attackers</a:t>
            </a:r>
            <a:r>
              <a:rPr lang="ja-JP" altLang="en-US" sz="2400">
                <a:ea typeface="ＭＳ Ｐゴシック" charset="0"/>
              </a:rPr>
              <a:t>’</a:t>
            </a:r>
            <a:r>
              <a:rPr lang="en-US" sz="2400">
                <a:ea typeface="ＭＳ Ｐゴシック" charset="0"/>
              </a:rPr>
              <a:t> methodologies</a:t>
            </a:r>
          </a:p>
          <a:p>
            <a:pPr lvl="1"/>
            <a:r>
              <a:rPr lang="en-US" sz="2400">
                <a:ea typeface="ＭＳ Ｐゴシック" charset="0"/>
              </a:rPr>
              <a:t>Luring the attackers away from legitimate systems</a:t>
            </a:r>
          </a:p>
          <a:p>
            <a:r>
              <a:rPr lang="en-US" sz="2400">
                <a:ea typeface="ＭＳ Ｐゴシック" charset="0"/>
                <a:cs typeface="ＭＳ Ｐゴシック" charset="0"/>
              </a:rPr>
              <a:t>Honeynet:</a:t>
            </a:r>
          </a:p>
          <a:p>
            <a:pPr lvl="1"/>
            <a:r>
              <a:rPr lang="en-US" sz="2400">
                <a:ea typeface="ＭＳ Ｐゴシック" charset="0"/>
              </a:rPr>
              <a:t>Two or more honeypots</a:t>
            </a:r>
          </a:p>
        </p:txBody>
      </p:sp>
    </p:spTree>
    <p:extLst>
      <p:ext uri="{BB962C8B-B14F-4D97-AF65-F5344CB8AC3E}">
        <p14:creationId xmlns:p14="http://schemas.microsoft.com/office/powerpoint/2010/main" val="204195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6106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Types of Honeypots</a:t>
            </a:r>
          </a:p>
        </p:txBody>
      </p:sp>
      <p:sp>
        <p:nvSpPr>
          <p:cNvPr id="18435" name="Content Placeholder 2"/>
          <p:cNvSpPr>
            <a:spLocks noGrp="1"/>
          </p:cNvSpPr>
          <p:nvPr>
            <p:ph idx="1"/>
          </p:nvPr>
        </p:nvSpPr>
        <p:spPr/>
        <p:txBody>
          <a:bodyPr/>
          <a:lstStyle/>
          <a:p>
            <a:r>
              <a:rPr lang="en-US" sz="2400">
                <a:ea typeface="ＭＳ Ｐゴシック" charset="0"/>
                <a:cs typeface="ＭＳ Ｐゴシック" charset="0"/>
              </a:rPr>
              <a:t>Commercial:</a:t>
            </a:r>
          </a:p>
          <a:p>
            <a:pPr lvl="1"/>
            <a:r>
              <a:rPr lang="en-US" sz="2400">
                <a:ea typeface="ＭＳ Ｐゴシック" charset="0"/>
              </a:rPr>
              <a:t>KFSensor</a:t>
            </a:r>
          </a:p>
          <a:p>
            <a:pPr lvl="1"/>
            <a:r>
              <a:rPr lang="en-US" sz="2400">
                <a:ea typeface="ＭＳ Ｐゴシック" charset="0"/>
              </a:rPr>
              <a:t>NetBait</a:t>
            </a:r>
          </a:p>
          <a:p>
            <a:pPr lvl="1"/>
            <a:r>
              <a:rPr lang="en-US" sz="2400">
                <a:ea typeface="ＭＳ Ｐゴシック" charset="0"/>
              </a:rPr>
              <a:t>PatriotBox</a:t>
            </a:r>
          </a:p>
          <a:p>
            <a:pPr lvl="1"/>
            <a:r>
              <a:rPr lang="en-US" sz="2400">
                <a:ea typeface="ＭＳ Ｐゴシック" charset="0"/>
              </a:rPr>
              <a:t>Specter</a:t>
            </a:r>
          </a:p>
          <a:p>
            <a:r>
              <a:rPr lang="en-US" sz="2400">
                <a:ea typeface="ＭＳ Ｐゴシック" charset="0"/>
                <a:cs typeface="ＭＳ Ｐゴシック" charset="0"/>
              </a:rPr>
              <a:t>Open Source:</a:t>
            </a:r>
          </a:p>
          <a:p>
            <a:pPr lvl="1"/>
            <a:r>
              <a:rPr lang="en-US" sz="2400">
                <a:ea typeface="ＭＳ Ｐゴシック" charset="0"/>
              </a:rPr>
              <a:t>BackOfficer Friendly</a:t>
            </a:r>
          </a:p>
          <a:p>
            <a:pPr lvl="1"/>
            <a:r>
              <a:rPr lang="en-US" sz="2400">
                <a:ea typeface="ＭＳ Ｐゴシック" charset="0"/>
              </a:rPr>
              <a:t>LeBrea Tarpit</a:t>
            </a:r>
          </a:p>
          <a:p>
            <a:pPr lvl="1"/>
            <a:r>
              <a:rPr lang="en-US" sz="2400">
                <a:ea typeface="ＭＳ Ｐゴシック" charset="0"/>
              </a:rPr>
              <a:t>Honeyd</a:t>
            </a:r>
          </a:p>
          <a:p>
            <a:pPr lvl="1"/>
            <a:r>
              <a:rPr lang="en-US" sz="2400">
                <a:ea typeface="ＭＳ Ｐゴシック" charset="0"/>
              </a:rPr>
              <a:t>Tiny Honeypot</a:t>
            </a:r>
          </a:p>
        </p:txBody>
      </p:sp>
    </p:spTree>
    <p:extLst>
      <p:ext uri="{BB962C8B-B14F-4D97-AF65-F5344CB8AC3E}">
        <p14:creationId xmlns:p14="http://schemas.microsoft.com/office/powerpoint/2010/main" val="2398596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6106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Honeypots</a:t>
            </a:r>
          </a:p>
        </p:txBody>
      </p:sp>
      <p:sp>
        <p:nvSpPr>
          <p:cNvPr id="4" name="Rectangle 3">
            <a:extLst>
              <a:ext uri="{FF2B5EF4-FFF2-40B4-BE49-F238E27FC236}">
                <a16:creationId xmlns:a16="http://schemas.microsoft.com/office/drawing/2014/main" id="{EB9197A3-4542-4CEE-A203-7EFC33E402F6}"/>
              </a:ext>
            </a:extLst>
          </p:cNvPr>
          <p:cNvSpPr/>
          <p:nvPr/>
        </p:nvSpPr>
        <p:spPr>
          <a:xfrm>
            <a:off x="40243" y="6324600"/>
            <a:ext cx="3082895" cy="369332"/>
          </a:xfrm>
          <a:prstGeom prst="rect">
            <a:avLst/>
          </a:prstGeom>
        </p:spPr>
        <p:txBody>
          <a:bodyPr wrap="none">
            <a:spAutoFit/>
          </a:bodyPr>
          <a:lstStyle/>
          <a:p>
            <a:r>
              <a:rPr lang="en-US" dirty="0">
                <a:hlinkClick r:id="rId2"/>
              </a:rPr>
              <a:t>https://adhdproject.github.io</a:t>
            </a:r>
            <a:r>
              <a:rPr lang="en-US" dirty="0"/>
              <a:t> </a:t>
            </a:r>
          </a:p>
        </p:txBody>
      </p:sp>
      <p:pic>
        <p:nvPicPr>
          <p:cNvPr id="6" name="Picture 5" descr="A picture containing drawing&#10;&#10;Description automatically generated">
            <a:extLst>
              <a:ext uri="{FF2B5EF4-FFF2-40B4-BE49-F238E27FC236}">
                <a16:creationId xmlns:a16="http://schemas.microsoft.com/office/drawing/2014/main" id="{360AF84C-D680-4821-A491-D3F510098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698310"/>
            <a:ext cx="4876800" cy="1438656"/>
          </a:xfrm>
          <a:prstGeom prst="rect">
            <a:avLst/>
          </a:prstGeom>
        </p:spPr>
      </p:pic>
      <p:sp>
        <p:nvSpPr>
          <p:cNvPr id="7" name="Rectangle 6">
            <a:extLst>
              <a:ext uri="{FF2B5EF4-FFF2-40B4-BE49-F238E27FC236}">
                <a16:creationId xmlns:a16="http://schemas.microsoft.com/office/drawing/2014/main" id="{78BEF057-6BE1-4209-89BD-A3FDD9E4811E}"/>
              </a:ext>
            </a:extLst>
          </p:cNvPr>
          <p:cNvSpPr/>
          <p:nvPr/>
        </p:nvSpPr>
        <p:spPr>
          <a:xfrm>
            <a:off x="3130754" y="2211416"/>
            <a:ext cx="3082895" cy="3693319"/>
          </a:xfrm>
          <a:prstGeom prst="rect">
            <a:avLst/>
          </a:prstGeom>
        </p:spPr>
        <p:txBody>
          <a:bodyPr wrap="square">
            <a:spAutoFit/>
          </a:bodyPr>
          <a:lstStyle/>
          <a:p>
            <a:endParaRPr lang="en-US"/>
          </a:p>
          <a:p>
            <a:r>
              <a:rPr lang="en-US"/>
              <a:t>Gcat</a:t>
            </a:r>
          </a:p>
          <a:p>
            <a:r>
              <a:rPr lang="en-US"/>
              <a:t>Ghostwriting.sh</a:t>
            </a:r>
          </a:p>
          <a:p>
            <a:r>
              <a:rPr lang="en-US"/>
              <a:t>HoneyBadger</a:t>
            </a:r>
          </a:p>
          <a:p>
            <a:r>
              <a:rPr lang="en-US"/>
              <a:t>HoneyBadger Red</a:t>
            </a:r>
          </a:p>
          <a:p>
            <a:r>
              <a:rPr lang="en-US"/>
              <a:t>Honey Ports</a:t>
            </a:r>
          </a:p>
          <a:p>
            <a:r>
              <a:rPr lang="en-US"/>
              <a:t>Human.py</a:t>
            </a:r>
          </a:p>
          <a:p>
            <a:r>
              <a:rPr lang="en-US"/>
              <a:t>Invisiport</a:t>
            </a:r>
          </a:p>
          <a:p>
            <a:r>
              <a:rPr lang="en-US"/>
              <a:t>Jar-Combiner</a:t>
            </a:r>
          </a:p>
          <a:p>
            <a:r>
              <a:rPr lang="en-US"/>
              <a:t>Java Applet Web Attack</a:t>
            </a:r>
          </a:p>
          <a:p>
            <a:r>
              <a:rPr lang="en-US"/>
              <a:t>Kippo</a:t>
            </a:r>
          </a:p>
          <a:p>
            <a:r>
              <a:rPr lang="en-US"/>
              <a:t>Lockdown</a:t>
            </a:r>
          </a:p>
          <a:p>
            <a:r>
              <a:rPr lang="en-US"/>
              <a:t>Molehunt</a:t>
            </a:r>
            <a:endParaRPr lang="en-US" dirty="0"/>
          </a:p>
        </p:txBody>
      </p:sp>
      <p:sp>
        <p:nvSpPr>
          <p:cNvPr id="8" name="Rectangle 7">
            <a:extLst>
              <a:ext uri="{FF2B5EF4-FFF2-40B4-BE49-F238E27FC236}">
                <a16:creationId xmlns:a16="http://schemas.microsoft.com/office/drawing/2014/main" id="{0DA80943-39CF-4B6C-942F-BE1ACC9729FA}"/>
              </a:ext>
            </a:extLst>
          </p:cNvPr>
          <p:cNvSpPr/>
          <p:nvPr/>
        </p:nvSpPr>
        <p:spPr>
          <a:xfrm>
            <a:off x="5996966" y="1241921"/>
            <a:ext cx="2601749" cy="5632311"/>
          </a:xfrm>
          <a:prstGeom prst="rect">
            <a:avLst/>
          </a:prstGeom>
        </p:spPr>
        <p:txBody>
          <a:bodyPr wrap="square">
            <a:spAutoFit/>
          </a:bodyPr>
          <a:lstStyle/>
          <a:p>
            <a:r>
              <a:rPr lang="en-US" dirty="0" err="1"/>
              <a:t>OpenBAC</a:t>
            </a:r>
            <a:endParaRPr lang="en-US" dirty="0"/>
          </a:p>
          <a:p>
            <a:r>
              <a:rPr lang="en-US" dirty="0" err="1"/>
              <a:t>OpenCanary</a:t>
            </a:r>
            <a:endParaRPr lang="en-US" dirty="0"/>
          </a:p>
          <a:p>
            <a:r>
              <a:rPr lang="en-US" dirty="0" err="1"/>
              <a:t>OsChameleon</a:t>
            </a:r>
            <a:endParaRPr lang="en-US" dirty="0"/>
          </a:p>
          <a:p>
            <a:r>
              <a:rPr lang="en-US" dirty="0"/>
              <a:t>PHP-HTTP-Tarpit</a:t>
            </a:r>
          </a:p>
          <a:p>
            <a:r>
              <a:rPr lang="en-US" dirty="0" err="1"/>
              <a:t>Portspoof</a:t>
            </a:r>
            <a:endParaRPr lang="en-US" dirty="0"/>
          </a:p>
          <a:p>
            <a:r>
              <a:rPr lang="en-US" dirty="0"/>
              <a:t>PSAD</a:t>
            </a:r>
          </a:p>
          <a:p>
            <a:r>
              <a:rPr lang="en-US" dirty="0"/>
              <a:t>Pushpin</a:t>
            </a:r>
          </a:p>
          <a:p>
            <a:r>
              <a:rPr lang="en-US" dirty="0"/>
              <a:t>Recon-ng</a:t>
            </a:r>
          </a:p>
          <a:p>
            <a:r>
              <a:rPr lang="en-US" dirty="0"/>
              <a:t>RITA</a:t>
            </a:r>
          </a:p>
          <a:p>
            <a:r>
              <a:rPr lang="en-US" dirty="0" err="1"/>
              <a:t>Rubberglue</a:t>
            </a:r>
            <a:endParaRPr lang="en-US" dirty="0"/>
          </a:p>
          <a:p>
            <a:r>
              <a:rPr lang="en-US" dirty="0"/>
              <a:t>SET</a:t>
            </a:r>
          </a:p>
          <a:p>
            <a:r>
              <a:rPr lang="en-US" dirty="0"/>
              <a:t>Simple-Pivot-Detect</a:t>
            </a:r>
          </a:p>
          <a:p>
            <a:r>
              <a:rPr lang="en-US" dirty="0" err="1"/>
              <a:t>Spidertrap</a:t>
            </a:r>
            <a:endParaRPr lang="en-US" dirty="0"/>
          </a:p>
          <a:p>
            <a:r>
              <a:rPr lang="en-US" dirty="0" err="1"/>
              <a:t>Sqlite</a:t>
            </a:r>
            <a:r>
              <a:rPr lang="en-US" dirty="0"/>
              <a:t> Bug Server</a:t>
            </a:r>
          </a:p>
          <a:p>
            <a:r>
              <a:rPr lang="en-US" dirty="0"/>
              <a:t>Sweeper</a:t>
            </a:r>
          </a:p>
          <a:p>
            <a:r>
              <a:rPr lang="en-US" dirty="0"/>
              <a:t>TALOS</a:t>
            </a:r>
          </a:p>
          <a:p>
            <a:r>
              <a:rPr lang="en-US" dirty="0" err="1"/>
              <a:t>TcpRooter</a:t>
            </a:r>
            <a:endParaRPr lang="en-US" dirty="0"/>
          </a:p>
          <a:p>
            <a:r>
              <a:rPr lang="en-US" dirty="0"/>
              <a:t>Web Bug Server</a:t>
            </a:r>
          </a:p>
          <a:p>
            <a:r>
              <a:rPr lang="en-US" dirty="0" err="1"/>
              <a:t>Weblabyrinth</a:t>
            </a:r>
            <a:endParaRPr lang="en-US" dirty="0"/>
          </a:p>
          <a:p>
            <a:r>
              <a:rPr lang="en-US" dirty="0" err="1"/>
              <a:t>Wordpot</a:t>
            </a:r>
            <a:endParaRPr lang="en-US" dirty="0"/>
          </a:p>
        </p:txBody>
      </p:sp>
      <p:sp>
        <p:nvSpPr>
          <p:cNvPr id="9" name="Rectangle 8">
            <a:extLst>
              <a:ext uri="{FF2B5EF4-FFF2-40B4-BE49-F238E27FC236}">
                <a16:creationId xmlns:a16="http://schemas.microsoft.com/office/drawing/2014/main" id="{744C6731-716F-4DDC-812B-F4D4D7686059}"/>
              </a:ext>
            </a:extLst>
          </p:cNvPr>
          <p:cNvSpPr/>
          <p:nvPr/>
        </p:nvSpPr>
        <p:spPr>
          <a:xfrm>
            <a:off x="605768" y="2560638"/>
            <a:ext cx="4572000" cy="3139321"/>
          </a:xfrm>
          <a:prstGeom prst="rect">
            <a:avLst/>
          </a:prstGeom>
        </p:spPr>
        <p:txBody>
          <a:bodyPr>
            <a:spAutoFit/>
          </a:bodyPr>
          <a:lstStyle/>
          <a:p>
            <a:r>
              <a:rPr lang="en-US" dirty="0"/>
              <a:t>Artillery</a:t>
            </a:r>
          </a:p>
          <a:p>
            <a:r>
              <a:rPr lang="en-US" dirty="0"/>
              <a:t>Bear Trap</a:t>
            </a:r>
          </a:p>
          <a:p>
            <a:r>
              <a:rPr lang="en-US" dirty="0" err="1"/>
              <a:t>BeEF</a:t>
            </a:r>
            <a:endParaRPr lang="en-US" dirty="0"/>
          </a:p>
          <a:p>
            <a:r>
              <a:rPr lang="en-US" dirty="0"/>
              <a:t>Canary Local Demo</a:t>
            </a:r>
          </a:p>
          <a:p>
            <a:r>
              <a:rPr lang="en-US" dirty="0"/>
              <a:t>Canary Live</a:t>
            </a:r>
          </a:p>
          <a:p>
            <a:r>
              <a:rPr lang="en-US" dirty="0"/>
              <a:t>Cowrie</a:t>
            </a:r>
          </a:p>
          <a:p>
            <a:r>
              <a:rPr lang="en-US" dirty="0" err="1"/>
              <a:t>Cryptolocked</a:t>
            </a:r>
            <a:endParaRPr lang="en-US" dirty="0"/>
          </a:p>
          <a:p>
            <a:r>
              <a:rPr lang="en-US" dirty="0" err="1"/>
              <a:t>Cryptolocked</a:t>
            </a:r>
            <a:r>
              <a:rPr lang="en-US" dirty="0"/>
              <a:t>-ng</a:t>
            </a:r>
          </a:p>
          <a:p>
            <a:r>
              <a:rPr lang="en-US" dirty="0"/>
              <a:t>Decloak</a:t>
            </a:r>
          </a:p>
          <a:p>
            <a:r>
              <a:rPr lang="en-US" dirty="0" err="1"/>
              <a:t>DenyHosts</a:t>
            </a:r>
            <a:endParaRPr lang="en-US" dirty="0"/>
          </a:p>
          <a:p>
            <a:r>
              <a:rPr lang="en-US" dirty="0"/>
              <a:t>Docz.py</a:t>
            </a:r>
          </a:p>
        </p:txBody>
      </p:sp>
    </p:spTree>
    <p:extLst>
      <p:ext uri="{BB962C8B-B14F-4D97-AF65-F5344CB8AC3E}">
        <p14:creationId xmlns:p14="http://schemas.microsoft.com/office/powerpoint/2010/main" val="982031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Overview of the course</a:t>
            </a:r>
          </a:p>
        </p:txBody>
      </p:sp>
      <p:sp>
        <p:nvSpPr>
          <p:cNvPr id="3" name="Subtitle 2"/>
          <p:cNvSpPr>
            <a:spLocks noGrp="1"/>
          </p:cNvSpPr>
          <p:nvPr>
            <p:ph type="subTitle" idx="1"/>
          </p:nvPr>
        </p:nvSpPr>
        <p:spPr>
          <a:xfrm>
            <a:off x="341842" y="1447800"/>
            <a:ext cx="8649758" cy="5029200"/>
          </a:xfrm>
        </p:spPr>
        <p:txBody>
          <a:bodyPr>
            <a:noAutofit/>
          </a:bodyPr>
          <a:lstStyle/>
          <a:p>
            <a:pPr marL="342900" indent="-342900" algn="l">
              <a:buFontTx/>
              <a:buChar char="-"/>
            </a:pPr>
            <a:r>
              <a:rPr lang="en-US" sz="1800" dirty="0"/>
              <a:t>Week 01 – Introduction, Ethical Hacking Basics, Ethics, Law</a:t>
            </a:r>
          </a:p>
          <a:p>
            <a:pPr marL="342900" indent="-342900" algn="l">
              <a:buFontTx/>
              <a:buChar char="-"/>
            </a:pPr>
            <a:r>
              <a:rPr lang="en-US" sz="1800" dirty="0"/>
              <a:t>Week 02 – Technical Foundations of Hacking</a:t>
            </a:r>
          </a:p>
          <a:p>
            <a:pPr marL="342900" indent="-342900" algn="l">
              <a:buFontTx/>
              <a:buChar char="-"/>
            </a:pPr>
            <a:r>
              <a:rPr lang="en-US" sz="1800" dirty="0"/>
              <a:t>Week 03 – Reconnaissance, Social Media</a:t>
            </a:r>
          </a:p>
          <a:p>
            <a:pPr marL="342900" indent="-342900" algn="l">
              <a:buFontTx/>
              <a:buChar char="-"/>
            </a:pPr>
            <a:r>
              <a:rPr lang="en-US" sz="1800" dirty="0"/>
              <a:t>Week 04 – Scanning and Probing</a:t>
            </a:r>
          </a:p>
          <a:p>
            <a:pPr marL="342900" indent="-342900" algn="l">
              <a:buFontTx/>
              <a:buChar char="-"/>
            </a:pPr>
            <a:r>
              <a:rPr lang="en-US" sz="1800" dirty="0"/>
              <a:t>Week 05 – Vulnerability Identification</a:t>
            </a:r>
          </a:p>
          <a:p>
            <a:pPr marL="342900" indent="-342900" algn="l">
              <a:buFontTx/>
              <a:buChar char="-"/>
            </a:pPr>
            <a:r>
              <a:rPr lang="en-US" sz="1800" dirty="0"/>
              <a:t>Week 06 – Exploiting Weaknesses </a:t>
            </a:r>
          </a:p>
          <a:p>
            <a:pPr marL="342900" indent="-342900" algn="l">
              <a:buFontTx/>
              <a:buChar char="-"/>
            </a:pPr>
            <a:r>
              <a:rPr lang="en-US" sz="1800" dirty="0"/>
              <a:t>Week 07 – Class Presentations / Review for Exam</a:t>
            </a:r>
          </a:p>
          <a:p>
            <a:pPr marL="342900" indent="-342900" algn="l">
              <a:buFontTx/>
              <a:buChar char="-"/>
            </a:pPr>
            <a:r>
              <a:rPr lang="en-US" sz="1800" dirty="0"/>
              <a:t>Week 08 – Spring Break</a:t>
            </a:r>
          </a:p>
          <a:p>
            <a:pPr marL="342900" indent="-342900" algn="l">
              <a:buFontTx/>
              <a:buChar char="-"/>
            </a:pPr>
            <a:r>
              <a:rPr lang="en-US" sz="1800" dirty="0"/>
              <a:t>Week 09 – Midterm Exam</a:t>
            </a:r>
          </a:p>
          <a:p>
            <a:pPr marL="342900" indent="-342900" algn="l">
              <a:buFontTx/>
              <a:buChar char="-"/>
            </a:pPr>
            <a:r>
              <a:rPr lang="en-US" sz="1800" dirty="0"/>
              <a:t>Week 10 </a:t>
            </a:r>
            <a:r>
              <a:rPr lang="mr-IN" sz="1800" dirty="0"/>
              <a:t>–</a:t>
            </a:r>
            <a:r>
              <a:rPr lang="en-US" sz="1800" dirty="0"/>
              <a:t> Privilege Escalation, Maintaining Access</a:t>
            </a:r>
          </a:p>
          <a:p>
            <a:pPr marL="342900" indent="-342900" algn="l">
              <a:buFontTx/>
              <a:buChar char="-"/>
            </a:pPr>
            <a:r>
              <a:rPr lang="en-US" sz="1800" dirty="0"/>
              <a:t>Week 11 – Malware, Covering your Tracks</a:t>
            </a:r>
          </a:p>
          <a:p>
            <a:pPr marL="342900" indent="-342900" algn="l">
              <a:buFontTx/>
              <a:buChar char="-"/>
            </a:pPr>
            <a:r>
              <a:rPr lang="en-US" sz="1800" dirty="0"/>
              <a:t>Week 12 – The Web</a:t>
            </a:r>
          </a:p>
          <a:p>
            <a:pPr marL="342900" indent="-342900" algn="l">
              <a:buFontTx/>
              <a:buChar char="-"/>
            </a:pPr>
            <a:r>
              <a:rPr lang="en-US" sz="1800" dirty="0"/>
              <a:t>Week 13 – Wireless and Mobile Security</a:t>
            </a:r>
          </a:p>
          <a:p>
            <a:pPr marL="342900" indent="-342900" algn="l">
              <a:buFontTx/>
              <a:buChar char="-"/>
            </a:pPr>
            <a:r>
              <a:rPr lang="en-US" sz="1800" dirty="0">
                <a:solidFill>
                  <a:srgbClr val="FFFF00"/>
                </a:solidFill>
              </a:rPr>
              <a:t>Week 14 – Physical Security, Social Engineering, and Security Policies</a:t>
            </a:r>
          </a:p>
          <a:p>
            <a:pPr marL="342900" indent="-342900" algn="l">
              <a:buFontTx/>
              <a:buChar char="-"/>
            </a:pPr>
            <a:r>
              <a:rPr lang="en-US" sz="1800" dirty="0">
                <a:solidFill>
                  <a:srgbClr val="FFC000"/>
                </a:solidFill>
              </a:rPr>
              <a:t>Week 15 – Class Presentations / Review for Exam </a:t>
            </a:r>
          </a:p>
          <a:p>
            <a:pPr marL="342900" indent="-342900" algn="l">
              <a:buFontTx/>
              <a:buChar char="-"/>
            </a:pPr>
            <a:r>
              <a:rPr lang="en-US" sz="1800" dirty="0">
                <a:solidFill>
                  <a:srgbClr val="FF0000"/>
                </a:solidFill>
              </a:rPr>
              <a:t>Week 16 – Final Exam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8D6CE819-8359-871D-F0B3-2D477D0AA8E0}"/>
              </a:ext>
            </a:extLst>
          </p:cNvPr>
          <p:cNvSpPr txBox="1"/>
          <p:nvPr/>
        </p:nvSpPr>
        <p:spPr>
          <a:xfrm>
            <a:off x="6844323" y="5871107"/>
            <a:ext cx="2362200" cy="646331"/>
          </a:xfrm>
          <a:prstGeom prst="rect">
            <a:avLst/>
          </a:prstGeom>
          <a:noFill/>
        </p:spPr>
        <p:txBody>
          <a:bodyPr wrap="square" rtlCol="0">
            <a:spAutoFit/>
          </a:bodyPr>
          <a:lstStyle/>
          <a:p>
            <a:r>
              <a:rPr lang="en-US" dirty="0"/>
              <a:t>Deadline for All Lab Assignments</a:t>
            </a:r>
          </a:p>
        </p:txBody>
      </p:sp>
      <p:sp>
        <p:nvSpPr>
          <p:cNvPr id="5" name="Arrow: Left 4">
            <a:extLst>
              <a:ext uri="{FF2B5EF4-FFF2-40B4-BE49-F238E27FC236}">
                <a16:creationId xmlns:a16="http://schemas.microsoft.com/office/drawing/2014/main" id="{7B5BD148-CB36-A6B5-3258-92D6C2097481}"/>
              </a:ext>
            </a:extLst>
          </p:cNvPr>
          <p:cNvSpPr/>
          <p:nvPr/>
        </p:nvSpPr>
        <p:spPr>
          <a:xfrm>
            <a:off x="5934084" y="5871107"/>
            <a:ext cx="894608" cy="29260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437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4582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Detecting Honeypots</a:t>
            </a:r>
          </a:p>
        </p:txBody>
      </p:sp>
      <p:sp>
        <p:nvSpPr>
          <p:cNvPr id="19459" name="Content Placeholder 2"/>
          <p:cNvSpPr>
            <a:spLocks noGrp="1"/>
          </p:cNvSpPr>
          <p:nvPr>
            <p:ph idx="1"/>
          </p:nvPr>
        </p:nvSpPr>
        <p:spPr/>
        <p:txBody>
          <a:bodyPr/>
          <a:lstStyle/>
          <a:p>
            <a:r>
              <a:rPr lang="en-US" sz="2400">
                <a:ea typeface="ＭＳ Ｐゴシック" charset="0"/>
                <a:cs typeface="ＭＳ Ｐゴシック" charset="0"/>
              </a:rPr>
              <a:t>Attacker can detect the honeypot is not real by probing the services.</a:t>
            </a:r>
          </a:p>
          <a:p>
            <a:r>
              <a:rPr lang="en-US" sz="2400">
                <a:ea typeface="ＭＳ Ｐゴシック" charset="0"/>
                <a:cs typeface="ＭＳ Ｐゴシック" charset="0"/>
              </a:rPr>
              <a:t>Tools:</a:t>
            </a:r>
          </a:p>
          <a:p>
            <a:pPr lvl="1"/>
            <a:r>
              <a:rPr lang="en-US" sz="2400">
                <a:ea typeface="ＭＳ Ｐゴシック" charset="0"/>
              </a:rPr>
              <a:t>THC-Amap</a:t>
            </a:r>
          </a:p>
          <a:p>
            <a:pPr lvl="1"/>
            <a:r>
              <a:rPr lang="en-US" sz="2400">
                <a:ea typeface="ＭＳ Ｐゴシック" charset="0"/>
              </a:rPr>
              <a:t>Send-safe Honeypot Hunter</a:t>
            </a:r>
          </a:p>
          <a:p>
            <a:pPr lvl="1"/>
            <a:r>
              <a:rPr lang="en-US" sz="2400">
                <a:ea typeface="ＭＳ Ｐゴシック" charset="0"/>
              </a:rPr>
              <a:t>Nessus</a:t>
            </a:r>
          </a:p>
        </p:txBody>
      </p:sp>
    </p:spTree>
    <p:extLst>
      <p:ext uri="{BB962C8B-B14F-4D97-AF65-F5344CB8AC3E}">
        <p14:creationId xmlns:p14="http://schemas.microsoft.com/office/powerpoint/2010/main" val="246935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Functions of Cryptography</a:t>
            </a:r>
          </a:p>
        </p:txBody>
      </p:sp>
      <p:sp>
        <p:nvSpPr>
          <p:cNvPr id="5123" name="Content Placeholder 2"/>
          <p:cNvSpPr>
            <a:spLocks noGrp="1"/>
          </p:cNvSpPr>
          <p:nvPr>
            <p:ph idx="1"/>
          </p:nvPr>
        </p:nvSpPr>
        <p:spPr/>
        <p:txBody>
          <a:bodyPr>
            <a:normAutofit lnSpcReduction="10000"/>
          </a:bodyPr>
          <a:lstStyle/>
          <a:p>
            <a:r>
              <a:rPr lang="en-US" altLang="en-US" sz="1700" dirty="0">
                <a:latin typeface="Arial" panose="020B0604020202020204" pitchFamily="34" charset="0"/>
                <a:ea typeface="ＭＳ Ｐゴシック" pitchFamily="34" charset="-128"/>
              </a:rPr>
              <a:t>The process to conceal the content of a message from everyone except the people that know the key</a:t>
            </a:r>
          </a:p>
          <a:p>
            <a:r>
              <a:rPr lang="en-US" altLang="en-US" sz="1700" dirty="0">
                <a:latin typeface="Arial" panose="020B0604020202020204" pitchFamily="34" charset="0"/>
                <a:ea typeface="ＭＳ Ｐゴシック" pitchFamily="34" charset="-128"/>
              </a:rPr>
              <a:t>Encryption: Converting plain text into cipher text</a:t>
            </a:r>
          </a:p>
          <a:p>
            <a:r>
              <a:rPr lang="en-US" altLang="en-US" sz="1700" dirty="0">
                <a:latin typeface="Arial" panose="020B0604020202020204" pitchFamily="34" charset="0"/>
                <a:ea typeface="ＭＳ Ｐゴシック" pitchFamily="34" charset="-128"/>
              </a:rPr>
              <a:t>Authentication:</a:t>
            </a:r>
          </a:p>
          <a:p>
            <a:pPr lvl="1"/>
            <a:r>
              <a:rPr lang="en-US" altLang="en-US" sz="1800" dirty="0">
                <a:latin typeface="Arial" panose="020B0604020202020204" pitchFamily="34" charset="0"/>
                <a:ea typeface="ＭＳ Ｐゴシック" pitchFamily="34" charset="-128"/>
              </a:rPr>
              <a:t>Most common type is username and password.</a:t>
            </a:r>
          </a:p>
          <a:p>
            <a:r>
              <a:rPr lang="en-US" altLang="en-US" sz="1700" dirty="0">
                <a:latin typeface="Arial" panose="020B0604020202020204" pitchFamily="34" charset="0"/>
                <a:ea typeface="ＭＳ Ｐゴシック" pitchFamily="34" charset="-128"/>
              </a:rPr>
              <a:t>Integrity:</a:t>
            </a:r>
          </a:p>
          <a:p>
            <a:pPr lvl="1"/>
            <a:r>
              <a:rPr lang="en-US" altLang="en-US" sz="1800" dirty="0">
                <a:latin typeface="Arial" panose="020B0604020202020204" pitchFamily="34" charset="0"/>
                <a:ea typeface="ＭＳ Ｐゴシック" pitchFamily="34" charset="-128"/>
              </a:rPr>
              <a:t>Information remains unchanged.</a:t>
            </a:r>
          </a:p>
          <a:p>
            <a:r>
              <a:rPr lang="en-US" altLang="en-US" sz="1700" dirty="0">
                <a:latin typeface="Arial" panose="020B0604020202020204" pitchFamily="34" charset="0"/>
                <a:ea typeface="ＭＳ Ｐゴシック" pitchFamily="34" charset="-128"/>
              </a:rPr>
              <a:t>Confidentiality:</a:t>
            </a:r>
          </a:p>
          <a:p>
            <a:pPr lvl="1"/>
            <a:r>
              <a:rPr lang="en-US" altLang="en-US" sz="1800" dirty="0">
                <a:latin typeface="Arial" panose="020B0604020202020204" pitchFamily="34" charset="0"/>
                <a:ea typeface="ＭＳ Ｐゴシック" pitchFamily="34" charset="-128"/>
              </a:rPr>
              <a:t>Information is private while in storage or in transit.</a:t>
            </a:r>
          </a:p>
          <a:p>
            <a:pPr lvl="1"/>
            <a:r>
              <a:rPr lang="en-US" altLang="en-US" sz="1800" dirty="0">
                <a:latin typeface="Arial" panose="020B0604020202020204" pitchFamily="34" charset="0"/>
                <a:ea typeface="ＭＳ Ｐゴシック" pitchFamily="34" charset="-128"/>
              </a:rPr>
              <a:t>Achieved through encryption.</a:t>
            </a:r>
          </a:p>
          <a:p>
            <a:r>
              <a:rPr lang="en-US" altLang="en-US" sz="1700" dirty="0">
                <a:latin typeface="Arial" panose="020B0604020202020204" pitchFamily="34" charset="0"/>
                <a:ea typeface="ＭＳ Ｐゴシック" pitchFamily="34" charset="-128"/>
              </a:rPr>
              <a:t>Nonrepudiation:</a:t>
            </a:r>
          </a:p>
          <a:p>
            <a:pPr lvl="1"/>
            <a:r>
              <a:rPr lang="en-US" altLang="en-US" sz="1800" dirty="0">
                <a:latin typeface="Arial" panose="020B0604020202020204" pitchFamily="34" charset="0"/>
                <a:ea typeface="ＭＳ Ｐゴシック" pitchFamily="34" charset="-128"/>
              </a:rPr>
              <a:t>Ensures that the sender of data receives proof of delivery and the recipient is assured of the sender’s identity. </a:t>
            </a:r>
          </a:p>
          <a:p>
            <a:pPr lvl="1"/>
            <a:r>
              <a:rPr lang="en-US" altLang="en-US" sz="1800" dirty="0">
                <a:latin typeface="Arial" panose="020B0604020202020204" pitchFamily="34" charset="0"/>
                <a:ea typeface="ＭＳ Ｐゴシック" pitchFamily="34" charset="-128"/>
              </a:rPr>
              <a:t>Achieved through digital signatures, digital certificates, and message authentication codes.</a:t>
            </a:r>
            <a:endParaRPr lang="en-US" altLang="en-US" sz="1100" dirty="0">
              <a:latin typeface="Arial" panose="020B0604020202020204" pitchFamily="34" charset="0"/>
              <a:ea typeface="ＭＳ Ｐゴシック" pitchFamily="34" charset="-128"/>
            </a:endParaRPr>
          </a:p>
          <a:p>
            <a:endParaRPr lang="en-US" altLang="en-US" sz="1100" dirty="0">
              <a:latin typeface="Arial" panose="020B0604020202020204" pitchFamily="34" charset="0"/>
              <a:ea typeface="ＭＳ Ｐゴシック" pitchFamily="34" charset="-128"/>
            </a:endParaRPr>
          </a:p>
          <a:p>
            <a:pPr lvl="1"/>
            <a:endParaRPr lang="en-US" altLang="en-US" sz="1700" dirty="0">
              <a:latin typeface="Arial" panose="020B0604020202020204" pitchFamily="34" charset="0"/>
              <a:ea typeface="ＭＳ Ｐゴシック" pitchFamily="34" charset="-128"/>
            </a:endParaRPr>
          </a:p>
          <a:p>
            <a:pPr lvl="1">
              <a:buFont typeface="Wingdings" panose="05000000000000000000" pitchFamily="2" charset="2"/>
              <a:buChar char="§"/>
            </a:pPr>
            <a:endParaRPr lang="en-US" altLang="en-US" sz="2200" dirty="0">
              <a:latin typeface="Arial" panose="020B0604020202020204" pitchFamily="34" charset="0"/>
              <a:ea typeface="ＭＳ Ｐゴシック" pitchFamily="34" charset="-128"/>
            </a:endParaRPr>
          </a:p>
          <a:p>
            <a:pPr>
              <a:buFont typeface="Arial" panose="020B0604020202020204" pitchFamily="34" charset="0"/>
              <a:buChar char="•"/>
            </a:pPr>
            <a:endParaRPr lang="en-US" altLang="en-US" sz="2200" dirty="0">
              <a:latin typeface="Arial" panose="020B0604020202020204" pitchFamily="34" charset="0"/>
              <a:ea typeface="ＭＳ Ｐゴシック" pitchFamily="34" charset="-128"/>
            </a:endParaRPr>
          </a:p>
          <a:p>
            <a:pPr lvl="1">
              <a:buFont typeface="Arial" panose="020B0604020202020204" pitchFamily="34" charset="0"/>
              <a:buChar char="•"/>
            </a:pPr>
            <a:endParaRPr lang="en-US" altLang="en-US" sz="2200" dirty="0">
              <a:latin typeface="Arial" panose="020B0604020202020204" pitchFamily="34" charset="0"/>
              <a:ea typeface="ＭＳ Ｐゴシック" pitchFamily="34" charset="-128"/>
            </a:endParaRPr>
          </a:p>
          <a:p>
            <a:pPr>
              <a:buFont typeface="Arial" panose="020B0604020202020204" pitchFamily="34" charset="0"/>
              <a:buChar char="•"/>
            </a:pPr>
            <a:endParaRPr lang="en-US" altLang="en-US" sz="2400" dirty="0">
              <a:latin typeface="Arial" panose="020B0604020202020204" pitchFamily="34" charset="0"/>
              <a:ea typeface="ＭＳ Ｐゴシック" pitchFamily="34" charset="-128"/>
            </a:endParaRPr>
          </a:p>
          <a:p>
            <a:pPr>
              <a:buFont typeface="Wingdings" panose="05000000000000000000" pitchFamily="2" charset="2"/>
              <a:buNone/>
            </a:pPr>
            <a:endParaRPr lang="en-US" altLang="en-US" sz="2400" dirty="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237770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4582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History of Cryptography</a:t>
            </a:r>
          </a:p>
        </p:txBody>
      </p:sp>
      <p:sp>
        <p:nvSpPr>
          <p:cNvPr id="6147" name="Content Placeholder 2"/>
          <p:cNvSpPr>
            <a:spLocks noGrp="1"/>
          </p:cNvSpPr>
          <p:nvPr>
            <p:ph idx="1"/>
          </p:nvPr>
        </p:nvSpPr>
        <p:spPr/>
        <p:txBody>
          <a:bodyPr>
            <a:normAutofit fontScale="70000" lnSpcReduction="20000"/>
          </a:bodyPr>
          <a:lstStyle/>
          <a:p>
            <a:r>
              <a:rPr lang="en-US" altLang="en-US" sz="1800" dirty="0">
                <a:latin typeface="Arial" panose="020B0604020202020204" pitchFamily="34" charset="0"/>
                <a:ea typeface="ＭＳ Ｐゴシック" pitchFamily="34" charset="-128"/>
              </a:rPr>
              <a:t>Used throughout the ages by</a:t>
            </a:r>
          </a:p>
          <a:p>
            <a:pPr lvl="1"/>
            <a:r>
              <a:rPr lang="en-US" altLang="en-US" dirty="0">
                <a:latin typeface="Arial" panose="020B0604020202020204" pitchFamily="34" charset="0"/>
                <a:ea typeface="ＭＳ Ｐゴシック" pitchFamily="34" charset="-128"/>
              </a:rPr>
              <a:t>Spartans.</a:t>
            </a:r>
          </a:p>
          <a:p>
            <a:pPr lvl="1"/>
            <a:r>
              <a:rPr lang="en-US" altLang="en-US" dirty="0">
                <a:latin typeface="Arial" panose="020B0604020202020204" pitchFamily="34" charset="0"/>
                <a:ea typeface="ＭＳ Ｐゴシック" pitchFamily="34" charset="-128"/>
              </a:rPr>
              <a:t>Ancient Hebrews used a basic cryptographic system called ATBASH.</a:t>
            </a:r>
          </a:p>
          <a:p>
            <a:pPr lvl="1"/>
            <a:r>
              <a:rPr lang="en-US" altLang="en-US" dirty="0">
                <a:latin typeface="Arial" panose="020B0604020202020204" pitchFamily="34" charset="0"/>
                <a:ea typeface="ＭＳ Ｐゴシック" pitchFamily="34" charset="-128"/>
              </a:rPr>
              <a:t>Julius Caesar:  </a:t>
            </a:r>
          </a:p>
          <a:p>
            <a:pPr lvl="2"/>
            <a:r>
              <a:rPr lang="en-US" altLang="en-US" dirty="0">
                <a:latin typeface="Arial" panose="020B0604020202020204" pitchFamily="34" charset="0"/>
                <a:ea typeface="ＭＳ Ｐゴシック" pitchFamily="34" charset="-128"/>
              </a:rPr>
              <a:t>Caesar cipher</a:t>
            </a:r>
          </a:p>
          <a:p>
            <a:pPr lvl="2"/>
            <a:r>
              <a:rPr lang="en-US" altLang="en-US" dirty="0">
                <a:latin typeface="Arial" panose="020B0604020202020204" pitchFamily="34" charset="0"/>
                <a:ea typeface="ＭＳ Ｐゴシック" pitchFamily="34" charset="-128"/>
              </a:rPr>
              <a:t>Simple substitution cipher</a:t>
            </a:r>
            <a:endParaRPr lang="en-US" altLang="en-US" sz="1800" dirty="0">
              <a:latin typeface="Arial" panose="020B0604020202020204" pitchFamily="34" charset="0"/>
              <a:ea typeface="ＭＳ Ｐゴシック" pitchFamily="34" charset="-128"/>
            </a:endParaRPr>
          </a:p>
          <a:p>
            <a:r>
              <a:rPr lang="en-US" altLang="en-US" sz="1800" dirty="0">
                <a:latin typeface="Arial" panose="020B0604020202020204" pitchFamily="34" charset="0"/>
                <a:ea typeface="ＭＳ Ｐゴシック" pitchFamily="34" charset="-128"/>
              </a:rPr>
              <a:t>Items used in cryptosystems:</a:t>
            </a:r>
          </a:p>
          <a:p>
            <a:pPr lvl="1"/>
            <a:r>
              <a:rPr lang="en-US" altLang="en-US" dirty="0">
                <a:latin typeface="Arial" panose="020B0604020202020204" pitchFamily="34" charset="0"/>
                <a:ea typeface="ＭＳ Ｐゴシック" pitchFamily="34" charset="-128"/>
              </a:rPr>
              <a:t>Algorithm</a:t>
            </a:r>
          </a:p>
          <a:p>
            <a:pPr lvl="1"/>
            <a:r>
              <a:rPr lang="en-US" altLang="en-US" dirty="0">
                <a:latin typeface="Arial" panose="020B0604020202020204" pitchFamily="34" charset="0"/>
                <a:ea typeface="ＭＳ Ｐゴシック" pitchFamily="34" charset="-128"/>
              </a:rPr>
              <a:t>Plaintext</a:t>
            </a:r>
          </a:p>
          <a:p>
            <a:pPr lvl="1"/>
            <a:r>
              <a:rPr lang="en-US" altLang="en-US" dirty="0" err="1">
                <a:latin typeface="Arial" panose="020B0604020202020204" pitchFamily="34" charset="0"/>
                <a:ea typeface="ＭＳ Ｐゴシック" pitchFamily="34" charset="-128"/>
              </a:rPr>
              <a:t>Ciphertext</a:t>
            </a:r>
            <a:endParaRPr lang="en-US" altLang="en-US" dirty="0">
              <a:latin typeface="Arial" panose="020B0604020202020204" pitchFamily="34" charset="0"/>
              <a:ea typeface="ＭＳ Ｐゴシック" pitchFamily="34" charset="-128"/>
            </a:endParaRPr>
          </a:p>
          <a:p>
            <a:pPr lvl="1"/>
            <a:r>
              <a:rPr lang="en-US" altLang="en-US" dirty="0">
                <a:latin typeface="Arial" panose="020B0604020202020204" pitchFamily="34" charset="0"/>
                <a:ea typeface="ＭＳ Ｐゴシック" pitchFamily="34" charset="-128"/>
              </a:rPr>
              <a:t>Cryptographic key</a:t>
            </a:r>
          </a:p>
          <a:p>
            <a:pPr lvl="1"/>
            <a:r>
              <a:rPr lang="en-US" altLang="en-US" dirty="0">
                <a:latin typeface="Arial" panose="020B0604020202020204" pitchFamily="34" charset="0"/>
                <a:ea typeface="ＭＳ Ｐゴシック" pitchFamily="34" charset="-128"/>
              </a:rPr>
              <a:t>Substitution cipher</a:t>
            </a:r>
          </a:p>
          <a:p>
            <a:pPr lvl="1"/>
            <a:r>
              <a:rPr lang="en-US" altLang="en-US" dirty="0">
                <a:latin typeface="Arial" panose="020B0604020202020204" pitchFamily="34" charset="0"/>
                <a:ea typeface="ＭＳ Ｐゴシック" pitchFamily="34" charset="-128"/>
              </a:rPr>
              <a:t>Symmetric encryption</a:t>
            </a:r>
          </a:p>
          <a:p>
            <a:pPr lvl="1"/>
            <a:r>
              <a:rPr lang="en-US" altLang="en-US" dirty="0">
                <a:latin typeface="Arial" panose="020B0604020202020204" pitchFamily="34" charset="0"/>
                <a:ea typeface="ＭＳ Ｐゴシック" pitchFamily="34" charset="-128"/>
              </a:rPr>
              <a:t>Asymmetric encryption</a:t>
            </a:r>
          </a:p>
          <a:p>
            <a:pPr lvl="1"/>
            <a:r>
              <a:rPr lang="en-US" altLang="en-US" dirty="0">
                <a:latin typeface="Arial" panose="020B0604020202020204" pitchFamily="34" charset="0"/>
                <a:ea typeface="ＭＳ Ｐゴシック" pitchFamily="34" charset="-128"/>
              </a:rPr>
              <a:t>Encryption</a:t>
            </a:r>
            <a:endParaRPr lang="en-US" altLang="en-US" sz="2000" dirty="0">
              <a:latin typeface="Arial" panose="020B0604020202020204" pitchFamily="34" charset="0"/>
              <a:ea typeface="ＭＳ Ｐゴシック" pitchFamily="34" charset="-128"/>
            </a:endParaRPr>
          </a:p>
          <a:p>
            <a:endParaRPr lang="en-US" altLang="en-US" sz="2400" dirty="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735274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534400" cy="1143000"/>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Algorithms</a:t>
            </a:r>
          </a:p>
        </p:txBody>
      </p:sp>
      <p:sp>
        <p:nvSpPr>
          <p:cNvPr id="7171" name="Content Placeholder 2"/>
          <p:cNvSpPr>
            <a:spLocks noGrp="1"/>
          </p:cNvSpPr>
          <p:nvPr>
            <p:ph idx="1"/>
          </p:nvPr>
        </p:nvSpPr>
        <p:spPr/>
        <p:txBody>
          <a:bodyPr>
            <a:normAutofit lnSpcReduction="10000"/>
          </a:bodyPr>
          <a:lstStyle/>
          <a:p>
            <a:r>
              <a:rPr lang="en-US" altLang="en-US" sz="2400">
                <a:latin typeface="Arial" panose="020B0604020202020204" pitchFamily="34" charset="0"/>
                <a:ea typeface="ＭＳ Ｐゴシック" pitchFamily="34" charset="-128"/>
              </a:rPr>
              <a:t>Set of rules used to encrypt and decrypt data.</a:t>
            </a:r>
          </a:p>
          <a:p>
            <a:r>
              <a:rPr lang="en-US" altLang="en-US" sz="2400">
                <a:latin typeface="Arial" panose="020B0604020202020204" pitchFamily="34" charset="0"/>
                <a:ea typeface="ＭＳ Ｐゴシック" pitchFamily="34" charset="-128"/>
              </a:rPr>
              <a:t>Used along with the key to encrypt the data.</a:t>
            </a:r>
          </a:p>
          <a:p>
            <a:r>
              <a:rPr lang="en-US" altLang="en-US" sz="2400">
                <a:latin typeface="Arial" panose="020B0604020202020204" pitchFamily="34" charset="0"/>
                <a:ea typeface="ＭＳ Ｐゴシック" pitchFamily="34" charset="-128"/>
              </a:rPr>
              <a:t>Plaintext encrypted with a different key or a different algorithm produces different ciphertext.</a:t>
            </a:r>
          </a:p>
          <a:p>
            <a:r>
              <a:rPr lang="en-US" altLang="en-US" sz="2400">
                <a:latin typeface="Arial" panose="020B0604020202020204" pitchFamily="34" charset="0"/>
                <a:ea typeface="ＭＳ Ｐゴシック" pitchFamily="34" charset="-128"/>
              </a:rPr>
              <a:t>Modern systems use two types of algorithms:</a:t>
            </a:r>
          </a:p>
          <a:p>
            <a:pPr lvl="1"/>
            <a:r>
              <a:rPr lang="en-US" altLang="en-US" sz="2400">
                <a:latin typeface="Arial" panose="020B0604020202020204" pitchFamily="34" charset="0"/>
                <a:ea typeface="ＭＳ Ｐゴシック" pitchFamily="34" charset="-128"/>
              </a:rPr>
              <a:t>Symmetric:</a:t>
            </a:r>
          </a:p>
          <a:p>
            <a:pPr lvl="2"/>
            <a:r>
              <a:rPr lang="en-US" altLang="en-US" sz="2400">
                <a:latin typeface="Arial" panose="020B0604020202020204" pitchFamily="34" charset="0"/>
                <a:ea typeface="ＭＳ Ｐゴシック" pitchFamily="34" charset="-128"/>
              </a:rPr>
              <a:t>Uses the same key to encrypt and decrypt the data</a:t>
            </a:r>
          </a:p>
          <a:p>
            <a:pPr lvl="1"/>
            <a:r>
              <a:rPr lang="en-US" altLang="en-US" sz="2400">
                <a:latin typeface="Arial" panose="020B0604020202020204" pitchFamily="34" charset="0"/>
                <a:ea typeface="ＭＳ Ｐゴシック" pitchFamily="34" charset="-128"/>
              </a:rPr>
              <a:t>Asymmetric:</a:t>
            </a:r>
          </a:p>
          <a:p>
            <a:pPr lvl="2"/>
            <a:r>
              <a:rPr lang="en-US" altLang="en-US" sz="2400">
                <a:latin typeface="Arial" panose="020B0604020202020204" pitchFamily="34" charset="0"/>
                <a:ea typeface="ＭＳ Ｐゴシック" pitchFamily="34" charset="-128"/>
              </a:rPr>
              <a:t>Uses different keys for encryption and decryption</a:t>
            </a:r>
          </a:p>
        </p:txBody>
      </p:sp>
    </p:spTree>
    <p:extLst>
      <p:ext uri="{BB962C8B-B14F-4D97-AF65-F5344CB8AC3E}">
        <p14:creationId xmlns:p14="http://schemas.microsoft.com/office/powerpoint/2010/main" val="199119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382000" cy="1143000"/>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Symmetric Encryption</a:t>
            </a:r>
          </a:p>
        </p:txBody>
      </p:sp>
      <p:sp>
        <p:nvSpPr>
          <p:cNvPr id="8195" name="Content Placeholder 2"/>
          <p:cNvSpPr>
            <a:spLocks noGrp="1"/>
          </p:cNvSpPr>
          <p:nvPr>
            <p:ph idx="1"/>
          </p:nvPr>
        </p:nvSpPr>
        <p:spPr/>
        <p:txBody>
          <a:bodyPr>
            <a:normAutofit fontScale="77500" lnSpcReduction="20000"/>
          </a:bodyPr>
          <a:lstStyle/>
          <a:p>
            <a:r>
              <a:rPr lang="en-US" altLang="en-US" sz="1800">
                <a:latin typeface="Arial" panose="020B0604020202020204" pitchFamily="34" charset="0"/>
                <a:ea typeface="ＭＳ Ｐゴシック" pitchFamily="34" charset="-128"/>
              </a:rPr>
              <a:t>The older of the two forms of encryption</a:t>
            </a:r>
          </a:p>
          <a:p>
            <a:r>
              <a:rPr lang="en-US" altLang="en-US" sz="1800">
                <a:latin typeface="Arial" panose="020B0604020202020204" pitchFamily="34" charset="0"/>
                <a:ea typeface="ＭＳ Ｐゴシック" pitchFamily="34" charset="-128"/>
              </a:rPr>
              <a:t>Uses a single shared secret key for encryption and decryption:</a:t>
            </a:r>
          </a:p>
          <a:p>
            <a:pPr lvl="1"/>
            <a:r>
              <a:rPr lang="en-US" altLang="en-US">
                <a:latin typeface="Arial" panose="020B0604020202020204" pitchFamily="34" charset="0"/>
                <a:ea typeface="ＭＳ Ｐゴシック" pitchFamily="34" charset="-128"/>
              </a:rPr>
              <a:t>Plaintext is encrypted with the key and then transmitted to the recipient who uses the same key to decrypt it.</a:t>
            </a:r>
          </a:p>
          <a:p>
            <a:pPr lvl="1"/>
            <a:r>
              <a:rPr lang="en-US" altLang="en-US">
                <a:latin typeface="Arial" panose="020B0604020202020204" pitchFamily="34" charset="0"/>
                <a:ea typeface="ＭＳ Ｐゴシック" pitchFamily="34" charset="-128"/>
              </a:rPr>
              <a:t>Fast and hard to break if a large key is used.</a:t>
            </a:r>
          </a:p>
          <a:p>
            <a:pPr lvl="1"/>
            <a:r>
              <a:rPr lang="en-US" altLang="en-US">
                <a:latin typeface="Arial" panose="020B0604020202020204" pitchFamily="34" charset="0"/>
                <a:ea typeface="ＭＳ Ｐゴシック" pitchFamily="34" charset="-128"/>
              </a:rPr>
              <a:t>Disadvantages:</a:t>
            </a:r>
          </a:p>
          <a:p>
            <a:pPr lvl="2"/>
            <a:r>
              <a:rPr lang="en-US" altLang="en-US">
                <a:latin typeface="Arial" panose="020B0604020202020204" pitchFamily="34" charset="0"/>
                <a:ea typeface="ＭＳ Ｐゴシック" pitchFamily="34" charset="-128"/>
              </a:rPr>
              <a:t>Key distribution</a:t>
            </a:r>
          </a:p>
          <a:p>
            <a:pPr lvl="2"/>
            <a:r>
              <a:rPr lang="en-US" altLang="en-US">
                <a:latin typeface="Arial" panose="020B0604020202020204" pitchFamily="34" charset="0"/>
                <a:ea typeface="ＭＳ Ｐゴシック" pitchFamily="34" charset="-128"/>
              </a:rPr>
              <a:t>Does not provide authentication, only confidentiality</a:t>
            </a:r>
          </a:p>
          <a:p>
            <a:r>
              <a:rPr lang="en-US" altLang="en-US" sz="1800">
                <a:latin typeface="Arial" panose="020B0604020202020204" pitchFamily="34" charset="0"/>
                <a:ea typeface="ＭＳ Ｐゴシック" pitchFamily="34" charset="-128"/>
              </a:rPr>
              <a:t>Symmetric algorithms:</a:t>
            </a:r>
          </a:p>
          <a:p>
            <a:pPr lvl="1"/>
            <a:r>
              <a:rPr lang="en-US" altLang="en-US">
                <a:latin typeface="Arial" panose="020B0604020202020204" pitchFamily="34" charset="0"/>
                <a:ea typeface="ＭＳ Ｐゴシック" pitchFamily="34" charset="-128"/>
              </a:rPr>
              <a:t>DES</a:t>
            </a:r>
          </a:p>
          <a:p>
            <a:pPr lvl="1"/>
            <a:r>
              <a:rPr lang="en-US" altLang="en-US">
                <a:latin typeface="Arial" panose="020B0604020202020204" pitchFamily="34" charset="0"/>
                <a:ea typeface="ＭＳ Ｐゴシック" pitchFamily="34" charset="-128"/>
              </a:rPr>
              <a:t>Blowfish</a:t>
            </a:r>
          </a:p>
          <a:p>
            <a:pPr lvl="1"/>
            <a:r>
              <a:rPr lang="en-US" altLang="en-US">
                <a:latin typeface="Arial" panose="020B0604020202020204" pitchFamily="34" charset="0"/>
                <a:ea typeface="ＭＳ Ｐゴシック" pitchFamily="34" charset="-128"/>
              </a:rPr>
              <a:t>Rijndael</a:t>
            </a:r>
          </a:p>
          <a:p>
            <a:pPr lvl="1"/>
            <a:r>
              <a:rPr lang="en-US" altLang="en-US">
                <a:latin typeface="Arial" panose="020B0604020202020204" pitchFamily="34" charset="0"/>
                <a:ea typeface="ＭＳ Ｐゴシック" pitchFamily="34" charset="-128"/>
              </a:rPr>
              <a:t>RC4</a:t>
            </a:r>
          </a:p>
          <a:p>
            <a:pPr lvl="1"/>
            <a:r>
              <a:rPr lang="en-US" altLang="en-US">
                <a:latin typeface="Arial" panose="020B0604020202020204" pitchFamily="34" charset="0"/>
                <a:ea typeface="ＭＳ Ｐゴシック" pitchFamily="34" charset="-128"/>
              </a:rPr>
              <a:t>RC5</a:t>
            </a:r>
          </a:p>
          <a:p>
            <a:pPr lvl="1"/>
            <a:r>
              <a:rPr lang="en-US" altLang="en-US">
                <a:latin typeface="Arial" panose="020B0604020202020204" pitchFamily="34" charset="0"/>
                <a:ea typeface="ＭＳ Ｐゴシック" pitchFamily="34" charset="-128"/>
              </a:rPr>
              <a:t>SAFER</a:t>
            </a:r>
            <a:endParaRPr lang="en-US" altLang="en-US" sz="18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35997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686800" cy="1143000"/>
          </a:xfrm>
        </p:spPr>
        <p:txBody>
          <a:bodyPr>
            <a:norm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Data Encryption Standard (DES)</a:t>
            </a:r>
            <a:endParaRPr lang="en-US" altLang="en-US" dirty="0">
              <a:ea typeface="ＭＳ Ｐゴシック" pitchFamily="34" charset="-128"/>
            </a:endParaRPr>
          </a:p>
        </p:txBody>
      </p:sp>
      <p:sp>
        <p:nvSpPr>
          <p:cNvPr id="9219" name="Content Placeholder 2"/>
          <p:cNvSpPr>
            <a:spLocks noGrp="1"/>
          </p:cNvSpPr>
          <p:nvPr>
            <p:ph idx="1"/>
          </p:nvPr>
        </p:nvSpPr>
        <p:spPr>
          <a:xfrm>
            <a:off x="457200" y="1600200"/>
            <a:ext cx="7848600" cy="4525963"/>
          </a:xfrm>
        </p:spPr>
        <p:txBody>
          <a:bodyPr>
            <a:normAutofit/>
          </a:bodyPr>
          <a:lstStyle/>
          <a:p>
            <a:r>
              <a:rPr lang="en-US" altLang="en-US" sz="2800" dirty="0">
                <a:latin typeface="Arial" panose="020B0604020202020204" pitchFamily="34" charset="0"/>
                <a:ea typeface="ＭＳ Ｐゴシック" pitchFamily="34" charset="-128"/>
              </a:rPr>
              <a:t>Developed by National Bureau of Standards (NBS) – now NIST.</a:t>
            </a:r>
          </a:p>
          <a:p>
            <a:r>
              <a:rPr lang="en-US" altLang="en-US" sz="2800" dirty="0">
                <a:latin typeface="Arial" panose="020B0604020202020204" pitchFamily="34" charset="0"/>
                <a:ea typeface="ＭＳ Ｐゴシック" pitchFamily="34" charset="-128"/>
              </a:rPr>
              <a:t>Based on Lucifer algorithm developed by IBM but modified to use 56-bit key.</a:t>
            </a:r>
          </a:p>
          <a:p>
            <a:r>
              <a:rPr lang="en-US" altLang="en-US" sz="2800" dirty="0">
                <a:latin typeface="Arial" panose="020B0604020202020204" pitchFamily="34" charset="0"/>
                <a:ea typeface="ＭＳ Ｐゴシック" pitchFamily="34" charset="-128"/>
              </a:rPr>
              <a:t>Must be recertified every 5 years.</a:t>
            </a:r>
          </a:p>
          <a:p>
            <a:r>
              <a:rPr lang="en-US" altLang="en-US" sz="2800" dirty="0">
                <a:latin typeface="Arial" panose="020B0604020202020204" pitchFamily="34" charset="0"/>
                <a:ea typeface="ＭＳ Ｐゴシック" pitchFamily="34" charset="-128"/>
              </a:rPr>
              <a:t>By 1993 outlived its usefulness, and NIST began to look for new algorithm to replace it.</a:t>
            </a:r>
          </a:p>
          <a:p>
            <a:r>
              <a:rPr lang="en-US" altLang="en-US" sz="2800" dirty="0">
                <a:latin typeface="Arial" panose="020B0604020202020204" pitchFamily="34" charset="0"/>
                <a:ea typeface="ＭＳ Ｐゴシック" pitchFamily="34" charset="-128"/>
              </a:rPr>
              <a:t>In 1998 the Electronic Frontier Foundation (EFF) cracked it in 23 hours.</a:t>
            </a:r>
          </a:p>
          <a:p>
            <a:endParaRPr lang="en-US" altLang="en-US" sz="2800" dirty="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930210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8600" y="274638"/>
            <a:ext cx="8763000" cy="1143000"/>
          </a:xfrm>
        </p:spPr>
        <p:txBody>
          <a:bodyPr>
            <a:no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Data Encryption Standard (DES) cont.</a:t>
            </a:r>
          </a:p>
        </p:txBody>
      </p:sp>
      <p:sp>
        <p:nvSpPr>
          <p:cNvPr id="10243" name="Content Placeholder 2"/>
          <p:cNvSpPr>
            <a:spLocks noGrp="1"/>
          </p:cNvSpPr>
          <p:nvPr>
            <p:ph idx="1"/>
          </p:nvPr>
        </p:nvSpPr>
        <p:spPr/>
        <p:txBody>
          <a:bodyPr>
            <a:normAutofit fontScale="92500" lnSpcReduction="20000"/>
          </a:bodyPr>
          <a:lstStyle/>
          <a:p>
            <a:r>
              <a:rPr lang="en-US" altLang="en-US" sz="2000">
                <a:latin typeface="Arial" panose="020B0604020202020204" pitchFamily="34" charset="0"/>
                <a:ea typeface="ＭＳ Ｐゴシック" pitchFamily="34" charset="-128"/>
              </a:rPr>
              <a:t>Functions as a block cipher.</a:t>
            </a:r>
          </a:p>
          <a:p>
            <a:r>
              <a:rPr lang="en-US" altLang="en-US" sz="2000">
                <a:latin typeface="Arial" panose="020B0604020202020204" pitchFamily="34" charset="0"/>
                <a:ea typeface="ＭＳ Ｐゴシック" pitchFamily="34" charset="-128"/>
              </a:rPr>
              <a:t>Segments the input data into blocks.</a:t>
            </a:r>
          </a:p>
          <a:p>
            <a:r>
              <a:rPr lang="en-US" altLang="en-US" sz="2000">
                <a:latin typeface="Arial" panose="020B0604020202020204" pitchFamily="34" charset="0"/>
                <a:ea typeface="ＭＳ Ｐゴシック" pitchFamily="34" charset="-128"/>
              </a:rPr>
              <a:t>Processes 64-bit plaintext at a time, outputs 64 bits of ciphertext, and works as a substitution cipher.</a:t>
            </a:r>
          </a:p>
          <a:p>
            <a:r>
              <a:rPr lang="en-US" altLang="en-US" sz="2000">
                <a:latin typeface="Arial" panose="020B0604020202020204" pitchFamily="34" charset="0"/>
                <a:ea typeface="ＭＳ Ｐゴシック" pitchFamily="34" charset="-128"/>
              </a:rPr>
              <a:t>Uses 56-bit key; the remaining bits are used for parity.</a:t>
            </a:r>
          </a:p>
          <a:p>
            <a:r>
              <a:rPr lang="en-US" altLang="en-US" sz="2000">
                <a:latin typeface="Arial" panose="020B0604020202020204" pitchFamily="34" charset="0"/>
                <a:ea typeface="ＭＳ Ｐゴシック" pitchFamily="34" charset="-128"/>
              </a:rPr>
              <a:t>Uses the same key to encrypt and decrypt the data.</a:t>
            </a:r>
          </a:p>
          <a:p>
            <a:r>
              <a:rPr lang="en-US" altLang="en-US" sz="2000">
                <a:latin typeface="Arial" panose="020B0604020202020204" pitchFamily="34" charset="0"/>
                <a:ea typeface="ＭＳ Ｐゴシック" pitchFamily="34" charset="-128"/>
              </a:rPr>
              <a:t>Performs 16 rounds on every 64-bit block.</a:t>
            </a:r>
          </a:p>
          <a:p>
            <a:r>
              <a:rPr lang="en-US" altLang="en-US" sz="2000">
                <a:latin typeface="Arial" panose="020B0604020202020204" pitchFamily="34" charset="0"/>
                <a:ea typeface="ＭＳ Ｐゴシック" pitchFamily="34" charset="-128"/>
              </a:rPr>
              <a:t>Has four modes or types, each with a different strength:</a:t>
            </a:r>
            <a:endParaRPr lang="en-US" altLang="en-US" sz="2400">
              <a:latin typeface="Arial" panose="020B0604020202020204" pitchFamily="34" charset="0"/>
              <a:ea typeface="ＭＳ Ｐゴシック" pitchFamily="34" charset="-128"/>
            </a:endParaRPr>
          </a:p>
          <a:p>
            <a:pPr lvl="1"/>
            <a:r>
              <a:rPr lang="en-US" altLang="en-US">
                <a:latin typeface="Arial" panose="020B0604020202020204" pitchFamily="34" charset="0"/>
                <a:ea typeface="ＭＳ Ｐゴシック" pitchFamily="34" charset="-128"/>
              </a:rPr>
              <a:t>Electronic Codebook mode (ECB)</a:t>
            </a:r>
          </a:p>
          <a:p>
            <a:pPr lvl="1"/>
            <a:r>
              <a:rPr lang="en-US" altLang="en-US">
                <a:latin typeface="Arial" panose="020B0604020202020204" pitchFamily="34" charset="0"/>
                <a:ea typeface="ＭＳ Ｐゴシック" pitchFamily="34" charset="-128"/>
              </a:rPr>
              <a:t>Cipher Block Changing mode (CBC)</a:t>
            </a:r>
          </a:p>
          <a:p>
            <a:pPr lvl="1"/>
            <a:r>
              <a:rPr lang="en-US" altLang="en-US">
                <a:latin typeface="Arial" panose="020B0604020202020204" pitchFamily="34" charset="0"/>
                <a:ea typeface="ＭＳ Ｐゴシック" pitchFamily="34" charset="-128"/>
              </a:rPr>
              <a:t>Cipher Feedback mode (CFB)</a:t>
            </a:r>
          </a:p>
          <a:p>
            <a:pPr lvl="1"/>
            <a:r>
              <a:rPr lang="en-US" altLang="en-US">
                <a:latin typeface="Arial" panose="020B0604020202020204" pitchFamily="34" charset="0"/>
                <a:ea typeface="ＭＳ Ｐゴシック" pitchFamily="34" charset="-128"/>
              </a:rPr>
              <a:t>Output Feedback mode (OFB)</a:t>
            </a:r>
          </a:p>
          <a:p>
            <a:r>
              <a:rPr lang="en-US" altLang="en-US" sz="2000">
                <a:latin typeface="Arial" panose="020B0604020202020204" pitchFamily="34" charset="0"/>
                <a:ea typeface="ＭＳ Ｐゴシック" pitchFamily="34" charset="-128"/>
              </a:rPr>
              <a:t>3DES was implemented to extend the usefulness of DES:</a:t>
            </a:r>
          </a:p>
          <a:p>
            <a:pPr lvl="1"/>
            <a:r>
              <a:rPr lang="en-US" altLang="en-US">
                <a:latin typeface="Arial" panose="020B0604020202020204" pitchFamily="34" charset="0"/>
                <a:ea typeface="ＭＳ Ｐゴシック" pitchFamily="34" charset="-128"/>
              </a:rPr>
              <a:t>Uses two or three keys; each key is 168 bit</a:t>
            </a:r>
          </a:p>
        </p:txBody>
      </p:sp>
    </p:spTree>
    <p:extLst>
      <p:ext uri="{BB962C8B-B14F-4D97-AF65-F5344CB8AC3E}">
        <p14:creationId xmlns:p14="http://schemas.microsoft.com/office/powerpoint/2010/main" val="141434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74638"/>
            <a:ext cx="8686800" cy="1173162"/>
          </a:xfrm>
        </p:spPr>
        <p:txBody>
          <a:bodyPr>
            <a:noAutofit/>
          </a:bodyPr>
          <a:lstStyle/>
          <a:p>
            <a:r>
              <a:rPr lang="en-US" altLang="en-US" sz="4400" b="1"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AdvanceD</a:t>
            </a: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 Encryption Standard (AES ) and Rivest Cipher (RC)</a:t>
            </a:r>
          </a:p>
        </p:txBody>
      </p:sp>
      <p:sp>
        <p:nvSpPr>
          <p:cNvPr id="11267" name="Content Placeholder 2"/>
          <p:cNvSpPr>
            <a:spLocks noGrp="1"/>
          </p:cNvSpPr>
          <p:nvPr>
            <p:ph idx="1"/>
          </p:nvPr>
        </p:nvSpPr>
        <p:spPr/>
        <p:txBody>
          <a:bodyPr>
            <a:normAutofit lnSpcReduction="10000"/>
          </a:bodyPr>
          <a:lstStyle/>
          <a:p>
            <a:r>
              <a:rPr lang="en-US" altLang="en-US" sz="2400" dirty="0">
                <a:latin typeface="Arial" panose="020B0604020202020204" pitchFamily="34" charset="0"/>
                <a:ea typeface="ＭＳ Ｐゴシック" pitchFamily="34" charset="-128"/>
              </a:rPr>
              <a:t>In 2002 NIST replaced DES with Rijndael:</a:t>
            </a:r>
          </a:p>
          <a:p>
            <a:pPr lvl="1"/>
            <a:r>
              <a:rPr lang="en-US" altLang="en-US" sz="2000" dirty="0">
                <a:latin typeface="Arial" panose="020B0604020202020204" pitchFamily="34" charset="0"/>
                <a:ea typeface="ＭＳ Ｐゴシック" pitchFamily="34" charset="-128"/>
              </a:rPr>
              <a:t>Iterated block cipher supporting variable keys and block lengths of 128, 192, or 256 bit</a:t>
            </a:r>
          </a:p>
          <a:p>
            <a:pPr lvl="1"/>
            <a:r>
              <a:rPr lang="en-US" altLang="en-US" sz="2000" dirty="0">
                <a:latin typeface="Arial" panose="020B0604020202020204" pitchFamily="34" charset="0"/>
                <a:ea typeface="ＭＳ Ｐゴシック" pitchFamily="34" charset="-128"/>
              </a:rPr>
              <a:t>Considered fast and simple and uses a four-step, parallel series of rounds</a:t>
            </a:r>
          </a:p>
          <a:p>
            <a:pPr lvl="1"/>
            <a:r>
              <a:rPr lang="en-US" altLang="en-US" sz="2000" dirty="0">
                <a:latin typeface="Arial" panose="020B0604020202020204" pitchFamily="34" charset="0"/>
                <a:ea typeface="ＭＳ Ｐゴシック" pitchFamily="34" charset="-128"/>
              </a:rPr>
              <a:t>AES is the US Federal Standard (FIPS-197)</a:t>
            </a:r>
          </a:p>
          <a:p>
            <a:r>
              <a:rPr lang="en-US" altLang="en-US" sz="2400" dirty="0">
                <a:latin typeface="Arial" panose="020B0604020202020204" pitchFamily="34" charset="0"/>
                <a:ea typeface="ＭＳ Ｐゴシック" pitchFamily="34" charset="-128"/>
              </a:rPr>
              <a:t>Rivest cipher (RC):</a:t>
            </a:r>
          </a:p>
          <a:p>
            <a:pPr lvl="1"/>
            <a:r>
              <a:rPr lang="en-US" altLang="en-US" sz="2000" dirty="0">
                <a:latin typeface="Arial" panose="020B0604020202020204" pitchFamily="34" charset="0"/>
                <a:ea typeface="ＭＳ Ｐゴシック" pitchFamily="34" charset="-128"/>
              </a:rPr>
              <a:t>General term for family of ciphers designed by Ron Rivest</a:t>
            </a:r>
          </a:p>
          <a:p>
            <a:pPr lvl="1"/>
            <a:r>
              <a:rPr lang="en-US" altLang="en-US" sz="2000" dirty="0">
                <a:latin typeface="Arial" panose="020B0604020202020204" pitchFamily="34" charset="0"/>
                <a:ea typeface="ＭＳ Ｐゴシック" pitchFamily="34" charset="-128"/>
              </a:rPr>
              <a:t>RC2: Variable key size and 64-bit block cipher</a:t>
            </a:r>
          </a:p>
          <a:p>
            <a:pPr lvl="1"/>
            <a:r>
              <a:rPr lang="en-US" altLang="en-US" sz="2000" dirty="0">
                <a:latin typeface="Arial" panose="020B0604020202020204" pitchFamily="34" charset="0"/>
                <a:ea typeface="ＭＳ Ｐゴシック" pitchFamily="34" charset="-128"/>
              </a:rPr>
              <a:t>RC4: Stream cipher</a:t>
            </a:r>
          </a:p>
          <a:p>
            <a:pPr lvl="1"/>
            <a:r>
              <a:rPr lang="en-US" altLang="en-US" sz="2000" dirty="0">
                <a:latin typeface="Arial" panose="020B0604020202020204" pitchFamily="34" charset="0"/>
                <a:ea typeface="ＭＳ Ｐゴシック" pitchFamily="34" charset="-128"/>
              </a:rPr>
              <a:t>RC5: Block cipher with rounds ranging from 0 to 255 and keys from 0 to 2,040 bits</a:t>
            </a:r>
          </a:p>
          <a:p>
            <a:pPr lvl="1"/>
            <a:r>
              <a:rPr lang="en-US" altLang="en-US" sz="2000" dirty="0">
                <a:latin typeface="Arial" panose="020B0604020202020204" pitchFamily="34" charset="0"/>
                <a:ea typeface="ＭＳ Ｐゴシック" pitchFamily="34" charset="-128"/>
              </a:rPr>
              <a:t>RC6: Variable key size and rounds</a:t>
            </a:r>
          </a:p>
        </p:txBody>
      </p:sp>
    </p:spTree>
    <p:extLst>
      <p:ext uri="{BB962C8B-B14F-4D97-AF65-F5344CB8AC3E}">
        <p14:creationId xmlns:p14="http://schemas.microsoft.com/office/powerpoint/2010/main" val="2165382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228600" y="274638"/>
            <a:ext cx="8763000" cy="1143000"/>
          </a:xfrm>
        </p:spPr>
        <p:txBody>
          <a:bodyPr>
            <a:no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Asymmetric Encryption (Public Key Encryption)</a:t>
            </a:r>
          </a:p>
        </p:txBody>
      </p:sp>
      <p:sp>
        <p:nvSpPr>
          <p:cNvPr id="12291" name="Content Placeholder 2"/>
          <p:cNvSpPr>
            <a:spLocks noGrp="1"/>
          </p:cNvSpPr>
          <p:nvPr>
            <p:ph idx="1"/>
          </p:nvPr>
        </p:nvSpPr>
        <p:spPr>
          <a:xfrm>
            <a:off x="457200" y="1646238"/>
            <a:ext cx="8229600" cy="4983162"/>
          </a:xfrm>
        </p:spPr>
        <p:txBody>
          <a:bodyPr>
            <a:normAutofit fontScale="77500" lnSpcReduction="20000"/>
          </a:bodyPr>
          <a:lstStyle/>
          <a:p>
            <a:r>
              <a:rPr lang="en-US" altLang="en-US" dirty="0">
                <a:latin typeface="Arial" panose="020B0604020202020204" pitchFamily="34" charset="0"/>
                <a:ea typeface="ＭＳ Ｐゴシック" pitchFamily="34" charset="-128"/>
              </a:rPr>
              <a:t>Requires two keys: </a:t>
            </a:r>
          </a:p>
          <a:p>
            <a:pPr lvl="1"/>
            <a:r>
              <a:rPr lang="en-US" altLang="en-US" sz="1400" dirty="0">
                <a:latin typeface="Arial" panose="020B0604020202020204" pitchFamily="34" charset="0"/>
                <a:ea typeface="ＭＳ Ｐゴシック" pitchFamily="34" charset="-128"/>
              </a:rPr>
              <a:t>Public key: Given to anyone </a:t>
            </a:r>
          </a:p>
          <a:p>
            <a:pPr lvl="1"/>
            <a:r>
              <a:rPr lang="en-US" altLang="en-US" sz="1400" dirty="0">
                <a:latin typeface="Arial" panose="020B0604020202020204" pitchFamily="34" charset="0"/>
                <a:ea typeface="ＭＳ Ｐゴシック" pitchFamily="34" charset="-128"/>
              </a:rPr>
              <a:t>Private key: Kept a secret</a:t>
            </a:r>
          </a:p>
          <a:p>
            <a:r>
              <a:rPr lang="en-US" altLang="en-US" dirty="0">
                <a:latin typeface="Arial" panose="020B0604020202020204" pitchFamily="34" charset="0"/>
                <a:ea typeface="ＭＳ Ｐゴシック" pitchFamily="34" charset="-128"/>
              </a:rPr>
              <a:t>Uses difficult mathematical problems: Trapdoor function</a:t>
            </a:r>
          </a:p>
          <a:p>
            <a:r>
              <a:rPr lang="en-US" altLang="en-US" dirty="0">
                <a:latin typeface="Arial" panose="020B0604020202020204" pitchFamily="34" charset="0"/>
                <a:ea typeface="ＭＳ Ｐゴシック" pitchFamily="34" charset="-128"/>
              </a:rPr>
              <a:t>RSA:</a:t>
            </a:r>
          </a:p>
          <a:p>
            <a:pPr lvl="1"/>
            <a:r>
              <a:rPr lang="en-US" altLang="en-US" sz="1400" dirty="0">
                <a:latin typeface="Arial" panose="020B0604020202020204" pitchFamily="34" charset="0"/>
                <a:ea typeface="ＭＳ Ｐゴシック" pitchFamily="34" charset="-128"/>
              </a:rPr>
              <a:t>Developed in 1977 at MIT </a:t>
            </a:r>
          </a:p>
          <a:p>
            <a:pPr lvl="1"/>
            <a:r>
              <a:rPr lang="en-US" altLang="en-US" sz="1400" dirty="0">
                <a:latin typeface="Arial" panose="020B0604020202020204" pitchFamily="34" charset="0"/>
                <a:ea typeface="ＭＳ Ｐゴシック" pitchFamily="34" charset="-128"/>
              </a:rPr>
              <a:t>Uses two large prime numbers and works on the principle of factoring them</a:t>
            </a:r>
          </a:p>
          <a:p>
            <a:pPr lvl="1"/>
            <a:r>
              <a:rPr lang="en-US" altLang="en-US" sz="1400" dirty="0">
                <a:latin typeface="Arial" panose="020B0604020202020204" pitchFamily="34" charset="0"/>
                <a:ea typeface="ＭＳ Ｐゴシック" pitchFamily="34" charset="-128"/>
              </a:rPr>
              <a:t>Used for encryption and digital signatures</a:t>
            </a:r>
          </a:p>
          <a:p>
            <a:pPr lvl="1"/>
            <a:r>
              <a:rPr lang="en-US" altLang="en-US" sz="1400" dirty="0">
                <a:latin typeface="Arial" panose="020B0604020202020204" pitchFamily="34" charset="0"/>
                <a:ea typeface="ＭＳ Ｐゴシック" pitchFamily="34" charset="-128"/>
              </a:rPr>
              <a:t>Used by Internet Explorer and Firefox</a:t>
            </a:r>
          </a:p>
          <a:p>
            <a:r>
              <a:rPr lang="en-US" altLang="en-US" dirty="0" err="1">
                <a:latin typeface="Arial" panose="020B0604020202020204" pitchFamily="34" charset="0"/>
                <a:ea typeface="ＭＳ Ｐゴシック" pitchFamily="34" charset="-128"/>
              </a:rPr>
              <a:t>Diffie</a:t>
            </a:r>
            <a:r>
              <a:rPr lang="en-US" altLang="en-US" dirty="0">
                <a:latin typeface="Arial" panose="020B0604020202020204" pitchFamily="34" charset="0"/>
                <a:ea typeface="ＭＳ Ｐゴシック" pitchFamily="34" charset="-128"/>
              </a:rPr>
              <a:t>-Hellman:</a:t>
            </a:r>
          </a:p>
          <a:p>
            <a:pPr lvl="1"/>
            <a:r>
              <a:rPr lang="en-US" altLang="en-US" sz="1400" dirty="0">
                <a:latin typeface="Arial" panose="020B0604020202020204" pitchFamily="34" charset="0"/>
                <a:ea typeface="ＭＳ Ｐゴシック" pitchFamily="34" charset="-128"/>
              </a:rPr>
              <a:t>Developed for use as a key exchange protocol</a:t>
            </a:r>
          </a:p>
          <a:p>
            <a:pPr lvl="1"/>
            <a:r>
              <a:rPr lang="en-US" altLang="en-US" sz="1400" dirty="0">
                <a:latin typeface="Arial" panose="020B0604020202020204" pitchFamily="34" charset="0"/>
                <a:ea typeface="ＭＳ Ｐゴシック" pitchFamily="34" charset="-128"/>
              </a:rPr>
              <a:t>Used in SSL and IPsec</a:t>
            </a:r>
          </a:p>
          <a:p>
            <a:pPr lvl="1"/>
            <a:r>
              <a:rPr lang="en-US" altLang="en-US" sz="1400" dirty="0">
                <a:latin typeface="Arial" panose="020B0604020202020204" pitchFamily="34" charset="0"/>
                <a:ea typeface="ＭＳ Ｐゴシック" pitchFamily="34" charset="-128"/>
              </a:rPr>
              <a:t>Vulnerable to main-in-the-middle attack</a:t>
            </a:r>
          </a:p>
          <a:p>
            <a:r>
              <a:rPr lang="en-US" altLang="en-US" dirty="0">
                <a:latin typeface="Arial" panose="020B0604020202020204" pitchFamily="34" charset="0"/>
                <a:ea typeface="ＭＳ Ｐゴシック" pitchFamily="34" charset="-128"/>
              </a:rPr>
              <a:t>El Gamal:</a:t>
            </a:r>
          </a:p>
          <a:p>
            <a:pPr lvl="1"/>
            <a:r>
              <a:rPr lang="en-US" altLang="en-US" sz="1400" dirty="0">
                <a:latin typeface="Arial" panose="020B0604020202020204" pitchFamily="34" charset="0"/>
                <a:ea typeface="ＭＳ Ｐゴシック" pitchFamily="34" charset="-128"/>
              </a:rPr>
              <a:t>Used for encryption and digital signatures</a:t>
            </a:r>
          </a:p>
          <a:p>
            <a:pPr lvl="1"/>
            <a:r>
              <a:rPr lang="en-US" altLang="en-US" sz="1400" dirty="0">
                <a:latin typeface="Arial" panose="020B0604020202020204" pitchFamily="34" charset="0"/>
                <a:ea typeface="ＭＳ Ｐゴシック" pitchFamily="34" charset="-128"/>
              </a:rPr>
              <a:t>Based on the difficulty of solving discrete logarithm problems</a:t>
            </a:r>
          </a:p>
          <a:p>
            <a:r>
              <a:rPr lang="en-US" altLang="en-US" dirty="0">
                <a:latin typeface="Arial" panose="020B0604020202020204" pitchFamily="34" charset="0"/>
                <a:ea typeface="ＭＳ Ｐゴシック" pitchFamily="34" charset="-128"/>
              </a:rPr>
              <a:t>Elliptic Curve Cryptosystem (ECC):</a:t>
            </a:r>
          </a:p>
          <a:p>
            <a:pPr lvl="1"/>
            <a:r>
              <a:rPr lang="en-US" altLang="en-US" sz="1400" dirty="0">
                <a:latin typeface="Arial" panose="020B0604020202020204" pitchFamily="34" charset="0"/>
                <a:ea typeface="ＭＳ Ｐゴシック" pitchFamily="34" charset="-128"/>
              </a:rPr>
              <a:t>Requires less processing power: Used in PDAs and cell phones</a:t>
            </a:r>
          </a:p>
          <a:p>
            <a:pPr>
              <a:buFont typeface="Wingdings" panose="05000000000000000000" pitchFamily="2" charset="2"/>
              <a:buNone/>
            </a:pPr>
            <a:r>
              <a:rPr lang="en-US" altLang="en-US" sz="2400" dirty="0">
                <a:latin typeface="Arial" panose="020B0604020202020204" pitchFamily="34" charset="0"/>
                <a:ea typeface="ＭＳ Ｐゴシック" pitchFamily="34" charset="-128"/>
              </a:rPr>
              <a:t> </a:t>
            </a:r>
          </a:p>
        </p:txBody>
      </p:sp>
    </p:spTree>
    <p:extLst>
      <p:ext uri="{BB962C8B-B14F-4D97-AF65-F5344CB8AC3E}">
        <p14:creationId xmlns:p14="http://schemas.microsoft.com/office/powerpoint/2010/main" val="1497936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3058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Hashing</a:t>
            </a:r>
          </a:p>
        </p:txBody>
      </p:sp>
      <p:sp>
        <p:nvSpPr>
          <p:cNvPr id="13315" name="Content Placeholder 2"/>
          <p:cNvSpPr>
            <a:spLocks noGrp="1"/>
          </p:cNvSpPr>
          <p:nvPr>
            <p:ph idx="1"/>
          </p:nvPr>
        </p:nvSpPr>
        <p:spPr/>
        <p:txBody>
          <a:bodyPr>
            <a:normAutofit fontScale="92500"/>
          </a:bodyPr>
          <a:lstStyle/>
          <a:p>
            <a:r>
              <a:rPr lang="en-US" altLang="en-US" sz="2800">
                <a:latin typeface="Arial" panose="020B0604020202020204" pitchFamily="34" charset="0"/>
                <a:ea typeface="ＭＳ Ｐゴシック" pitchFamily="34" charset="-128"/>
              </a:rPr>
              <a:t>Takes a variable amount of data and uses an algorithm to produce a fixed length hash value</a:t>
            </a:r>
          </a:p>
          <a:p>
            <a:r>
              <a:rPr lang="en-US" altLang="en-US" sz="2800">
                <a:latin typeface="Arial" panose="020B0604020202020204" pitchFamily="34" charset="0"/>
                <a:ea typeface="ＭＳ Ｐゴシック" pitchFamily="34" charset="-128"/>
              </a:rPr>
              <a:t>Used to provide integrity</a:t>
            </a:r>
          </a:p>
          <a:p>
            <a:r>
              <a:rPr lang="en-US" altLang="en-US" sz="2800">
                <a:latin typeface="Arial" panose="020B0604020202020204" pitchFamily="34" charset="0"/>
                <a:ea typeface="ＭＳ Ｐゴシック" pitchFamily="34" charset="-128"/>
              </a:rPr>
              <a:t>Collision:</a:t>
            </a:r>
          </a:p>
          <a:p>
            <a:pPr lvl="1"/>
            <a:r>
              <a:rPr lang="en-US" altLang="en-US" sz="2400">
                <a:latin typeface="Arial" panose="020B0604020202020204" pitchFamily="34" charset="0"/>
                <a:ea typeface="ＭＳ Ｐゴシック" pitchFamily="34" charset="-128"/>
              </a:rPr>
              <a:t>When two or more different files produce the same hash value</a:t>
            </a:r>
          </a:p>
          <a:p>
            <a:r>
              <a:rPr lang="en-US" altLang="en-US" sz="2800">
                <a:latin typeface="Arial" panose="020B0604020202020204" pitchFamily="34" charset="0"/>
                <a:ea typeface="ＭＳ Ｐゴシック" pitchFamily="34" charset="-128"/>
              </a:rPr>
              <a:t>MD5:</a:t>
            </a:r>
          </a:p>
          <a:p>
            <a:pPr lvl="1"/>
            <a:r>
              <a:rPr lang="en-US" altLang="en-US" sz="2400">
                <a:latin typeface="Arial" panose="020B0604020202020204" pitchFamily="34" charset="0"/>
                <a:ea typeface="ＭＳ Ｐゴシック" pitchFamily="34" charset="-128"/>
              </a:rPr>
              <a:t>Produces 128-bit hash value</a:t>
            </a:r>
          </a:p>
          <a:p>
            <a:r>
              <a:rPr lang="en-US" altLang="en-US" sz="2800">
                <a:latin typeface="Arial" panose="020B0604020202020204" pitchFamily="34" charset="0"/>
                <a:ea typeface="ＭＳ Ｐゴシック" pitchFamily="34" charset="-128"/>
              </a:rPr>
              <a:t>SHA-1</a:t>
            </a:r>
          </a:p>
          <a:p>
            <a:pPr lvl="1"/>
            <a:r>
              <a:rPr lang="en-US" altLang="en-US" sz="2400">
                <a:latin typeface="Arial" panose="020B0604020202020204" pitchFamily="34" charset="0"/>
                <a:ea typeface="ＭＳ Ｐゴシック" pitchFamily="34" charset="-128"/>
              </a:rPr>
              <a:t>Produces 160- bit message digest</a:t>
            </a:r>
            <a:endParaRPr lang="en-US" altLang="en-US" sz="32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360570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algn="l"/>
            <a:endParaRPr lang="en-US" dirty="0"/>
          </a:p>
          <a:p>
            <a:pPr algn="l"/>
            <a:r>
              <a:rPr lang="en-US" dirty="0"/>
              <a:t>- Wireless Technologies</a:t>
            </a:r>
          </a:p>
          <a:p>
            <a:pPr algn="l"/>
            <a:r>
              <a:rPr lang="en-US" dirty="0"/>
              <a:t>- </a:t>
            </a:r>
            <a:r>
              <a:rPr lang="en-US" dirty="0" err="1"/>
              <a:t>WiFi</a:t>
            </a:r>
            <a:r>
              <a:rPr lang="en-US" dirty="0"/>
              <a:t> (802.11)</a:t>
            </a:r>
          </a:p>
          <a:p>
            <a:pPr algn="l"/>
            <a:r>
              <a:rPr lang="en-US" dirty="0"/>
              <a:t>- </a:t>
            </a:r>
            <a:r>
              <a:rPr lang="en-US" dirty="0" err="1"/>
              <a:t>WiFi</a:t>
            </a:r>
            <a:r>
              <a:rPr lang="en-US" dirty="0"/>
              <a:t> Attacks</a:t>
            </a:r>
          </a:p>
          <a:p>
            <a:pPr algn="l"/>
            <a:endParaRPr lang="en-US" dirty="0"/>
          </a:p>
          <a:p>
            <a:pPr algn="l"/>
            <a:r>
              <a:rPr lang="en-US" dirty="0"/>
              <a:t>- Mobile Device Issues</a:t>
            </a:r>
          </a:p>
          <a:p>
            <a:pPr algn="l"/>
            <a:r>
              <a:rPr lang="en-US" dirty="0"/>
              <a:t>- Mobile Device Security</a:t>
            </a:r>
          </a:p>
          <a:p>
            <a:pPr algn="l"/>
            <a:r>
              <a:rPr lang="en-US" dirty="0"/>
              <a:t>- Apple iOS</a:t>
            </a:r>
          </a:p>
          <a:p>
            <a:pPr algn="l"/>
            <a:r>
              <a:rPr lang="en-US" dirty="0"/>
              <a:t>- Android OS</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REVIEW</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676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Digital Watermark</a:t>
            </a:r>
          </a:p>
        </p:txBody>
      </p:sp>
      <p:sp>
        <p:nvSpPr>
          <p:cNvPr id="17411"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Commercial application of steganography.</a:t>
            </a:r>
          </a:p>
          <a:p>
            <a:r>
              <a:rPr lang="en-US" altLang="en-US" sz="2400">
                <a:latin typeface="Arial" panose="020B0604020202020204" pitchFamily="34" charset="0"/>
                <a:ea typeface="ＭＳ Ｐゴシック" pitchFamily="34" charset="-128"/>
              </a:rPr>
              <a:t>Acts as a type of digital fingerprint and can be used to verify the owner of the work.</a:t>
            </a:r>
          </a:p>
          <a:p>
            <a:r>
              <a:rPr lang="en-US" altLang="en-US" sz="2400">
                <a:latin typeface="Arial" panose="020B0604020202020204" pitchFamily="34" charset="0"/>
                <a:ea typeface="ＭＳ Ｐゴシック" pitchFamily="34" charset="-128"/>
              </a:rPr>
              <a:t>Could be used in cases of intellectual property theft to show proof of ownership.</a:t>
            </a:r>
          </a:p>
          <a:p>
            <a:r>
              <a:rPr lang="en-US" altLang="en-US" sz="2400">
                <a:latin typeface="Arial" panose="020B0604020202020204" pitchFamily="34" charset="0"/>
                <a:ea typeface="ＭＳ Ｐゴシック" pitchFamily="34" charset="-128"/>
              </a:rPr>
              <a:t>Adobe Photoshop includes capability to add watermarks.</a:t>
            </a:r>
          </a:p>
          <a:p>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3578373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5344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Digital Signatures</a:t>
            </a:r>
          </a:p>
        </p:txBody>
      </p:sp>
      <p:sp>
        <p:nvSpPr>
          <p:cNvPr id="14339" name="Content Placeholder 2"/>
          <p:cNvSpPr>
            <a:spLocks noGrp="1"/>
          </p:cNvSpPr>
          <p:nvPr>
            <p:ph idx="1"/>
          </p:nvPr>
        </p:nvSpPr>
        <p:spPr/>
        <p:txBody>
          <a:bodyPr/>
          <a:lstStyle/>
          <a:p>
            <a:r>
              <a:rPr lang="en-US" altLang="en-US" sz="2400" dirty="0">
                <a:latin typeface="Arial" panose="020B0604020202020204" pitchFamily="34" charset="0"/>
                <a:ea typeface="ＭＳ Ｐゴシック" pitchFamily="34" charset="-128"/>
              </a:rPr>
              <a:t>The application of asymmetric encryption for authentication</a:t>
            </a:r>
          </a:p>
          <a:p>
            <a:r>
              <a:rPr lang="en-US" altLang="en-US" sz="2400" dirty="0">
                <a:latin typeface="Arial" panose="020B0604020202020204" pitchFamily="34" charset="0"/>
                <a:ea typeface="ＭＳ Ｐゴシック" pitchFamily="34" charset="-128"/>
              </a:rPr>
              <a:t>Similar to a real signature</a:t>
            </a:r>
          </a:p>
          <a:p>
            <a:pPr lvl="1"/>
            <a:r>
              <a:rPr lang="en-US" altLang="en-US" sz="2400" dirty="0">
                <a:latin typeface="Arial" panose="020B0604020202020204" pitchFamily="34" charset="0"/>
                <a:ea typeface="ＭＳ Ｐゴシック" pitchFamily="34" charset="-128"/>
              </a:rPr>
              <a:t>Validates the integrity of the document and identity of the sender</a:t>
            </a:r>
          </a:p>
        </p:txBody>
      </p:sp>
    </p:spTree>
    <p:extLst>
      <p:ext uri="{BB962C8B-B14F-4D97-AF65-F5344CB8AC3E}">
        <p14:creationId xmlns:p14="http://schemas.microsoft.com/office/powerpoint/2010/main" val="657646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5344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Digital Certificates</a:t>
            </a:r>
          </a:p>
        </p:txBody>
      </p:sp>
      <p:sp>
        <p:nvSpPr>
          <p:cNvPr id="18435" name="Content Placeholder 2"/>
          <p:cNvSpPr>
            <a:spLocks noGrp="1"/>
          </p:cNvSpPr>
          <p:nvPr>
            <p:ph idx="1"/>
          </p:nvPr>
        </p:nvSpPr>
        <p:spPr>
          <a:xfrm>
            <a:off x="457200" y="1417638"/>
            <a:ext cx="8229600" cy="4708525"/>
          </a:xfrm>
        </p:spPr>
        <p:txBody>
          <a:bodyPr>
            <a:normAutofit lnSpcReduction="10000"/>
          </a:bodyPr>
          <a:lstStyle/>
          <a:p>
            <a:r>
              <a:rPr lang="en-US" altLang="en-US" sz="2400">
                <a:latin typeface="Arial" panose="020B0604020202020204" pitchFamily="34" charset="0"/>
                <a:ea typeface="ＭＳ Ｐゴシック" pitchFamily="34" charset="-128"/>
              </a:rPr>
              <a:t>Used to prove the identity of the owner.</a:t>
            </a:r>
          </a:p>
          <a:p>
            <a:r>
              <a:rPr lang="en-US" altLang="en-US" sz="2400">
                <a:latin typeface="Arial" panose="020B0604020202020204" pitchFamily="34" charset="0"/>
                <a:ea typeface="ＭＳ Ｐゴシック" pitchFamily="34" charset="-128"/>
              </a:rPr>
              <a:t>Similar to a passport .</a:t>
            </a:r>
          </a:p>
          <a:p>
            <a:r>
              <a:rPr lang="en-US" altLang="en-US" sz="2400">
                <a:latin typeface="Arial" panose="020B0604020202020204" pitchFamily="34" charset="0"/>
                <a:ea typeface="ＭＳ Ｐゴシック" pitchFamily="34" charset="-128"/>
              </a:rPr>
              <a:t>Issued by certificate authority:</a:t>
            </a:r>
          </a:p>
          <a:p>
            <a:pPr lvl="1"/>
            <a:r>
              <a:rPr lang="en-US" altLang="en-US" sz="2000">
                <a:latin typeface="Arial" panose="020B0604020202020204" pitchFamily="34" charset="0"/>
                <a:ea typeface="ＭＳ Ｐゴシック" pitchFamily="34" charset="-128"/>
              </a:rPr>
              <a:t>VeriSign</a:t>
            </a:r>
          </a:p>
          <a:p>
            <a:pPr lvl="1"/>
            <a:r>
              <a:rPr lang="en-US" altLang="en-US" sz="2000">
                <a:latin typeface="Arial" panose="020B0604020202020204" pitchFamily="34" charset="0"/>
                <a:ea typeface="ＭＳ Ｐゴシック" pitchFamily="34" charset="-128"/>
              </a:rPr>
              <a:t>Entrust</a:t>
            </a:r>
          </a:p>
          <a:p>
            <a:pPr lvl="1"/>
            <a:r>
              <a:rPr lang="en-US" altLang="en-US" sz="2000">
                <a:latin typeface="Arial" panose="020B0604020202020204" pitchFamily="34" charset="0"/>
                <a:ea typeface="ＭＳ Ｐゴシック" pitchFamily="34" charset="-128"/>
              </a:rPr>
              <a:t>Thawte</a:t>
            </a:r>
            <a:endParaRPr lang="en-US" altLang="en-US" sz="2400">
              <a:latin typeface="Arial" panose="020B0604020202020204" pitchFamily="34" charset="0"/>
              <a:ea typeface="ＭＳ Ｐゴシック" pitchFamily="34" charset="-128"/>
            </a:endParaRPr>
          </a:p>
          <a:p>
            <a:r>
              <a:rPr lang="en-US" altLang="en-US" sz="2400">
                <a:latin typeface="Arial" panose="020B0604020202020204" pitchFamily="34" charset="0"/>
                <a:ea typeface="ＭＳ Ｐゴシック" pitchFamily="34" charset="-128"/>
              </a:rPr>
              <a:t>Contain the following information:</a:t>
            </a:r>
            <a:endParaRPr lang="en-US" altLang="en-US" sz="2800">
              <a:latin typeface="Arial" panose="020B0604020202020204" pitchFamily="34" charset="0"/>
              <a:ea typeface="ＭＳ Ｐゴシック" pitchFamily="34" charset="-128"/>
            </a:endParaRPr>
          </a:p>
          <a:p>
            <a:pPr lvl="1"/>
            <a:r>
              <a:rPr lang="en-US" altLang="en-US" sz="2000">
                <a:latin typeface="Arial" panose="020B0604020202020204" pitchFamily="34" charset="0"/>
                <a:ea typeface="ＭＳ Ｐゴシック" pitchFamily="34" charset="-128"/>
              </a:rPr>
              <a:t>Identification information such as username, serial number, and the validity dates of the certificate</a:t>
            </a:r>
          </a:p>
          <a:p>
            <a:pPr lvl="1"/>
            <a:r>
              <a:rPr lang="en-US" altLang="en-US" sz="2000">
                <a:latin typeface="Arial" panose="020B0604020202020204" pitchFamily="34" charset="0"/>
                <a:ea typeface="ＭＳ Ｐゴシック" pitchFamily="34" charset="-128"/>
              </a:rPr>
              <a:t>The public key of the certificate folder</a:t>
            </a:r>
          </a:p>
          <a:p>
            <a:pPr lvl="1"/>
            <a:r>
              <a:rPr lang="en-US" altLang="en-US" sz="2000">
                <a:latin typeface="Arial" panose="020B0604020202020204" pitchFamily="34" charset="0"/>
                <a:ea typeface="ＭＳ Ｐゴシック" pitchFamily="34" charset="-128"/>
              </a:rPr>
              <a:t>The digital signature of the signature authority </a:t>
            </a:r>
          </a:p>
          <a:p>
            <a:r>
              <a:rPr lang="en-US" altLang="en-US" sz="2400">
                <a:latin typeface="Arial" panose="020B0604020202020204" pitchFamily="34" charset="0"/>
                <a:ea typeface="ＭＳ Ｐゴシック" pitchFamily="34" charset="-128"/>
              </a:rPr>
              <a:t>X.509 is the standard for digital certificates.</a:t>
            </a:r>
          </a:p>
        </p:txBody>
      </p:sp>
    </p:spTree>
    <p:extLst>
      <p:ext uri="{BB962C8B-B14F-4D97-AF65-F5344CB8AC3E}">
        <p14:creationId xmlns:p14="http://schemas.microsoft.com/office/powerpoint/2010/main" val="7512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610600" cy="11731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Public Key Infrastructure (PKI)</a:t>
            </a:r>
          </a:p>
        </p:txBody>
      </p:sp>
      <p:sp>
        <p:nvSpPr>
          <p:cNvPr id="19459"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Framework that consists of hardware, software, and policies used to manage, create, store, and distribute keys and digital certificates</a:t>
            </a:r>
          </a:p>
          <a:p>
            <a:r>
              <a:rPr lang="en-US" altLang="en-US" sz="2400">
                <a:latin typeface="Arial" panose="020B0604020202020204" pitchFamily="34" charset="0"/>
                <a:ea typeface="ＭＳ Ｐゴシック" pitchFamily="34" charset="-128"/>
              </a:rPr>
              <a:t>Components:</a:t>
            </a:r>
          </a:p>
          <a:p>
            <a:pPr lvl="1"/>
            <a:r>
              <a:rPr lang="en-US" altLang="en-US" sz="2400">
                <a:latin typeface="Arial" panose="020B0604020202020204" pitchFamily="34" charset="0"/>
                <a:ea typeface="ＭＳ Ｐゴシック" pitchFamily="34" charset="-128"/>
              </a:rPr>
              <a:t>The Certificate Authority (CA)</a:t>
            </a:r>
          </a:p>
          <a:p>
            <a:pPr lvl="1"/>
            <a:r>
              <a:rPr lang="en-US" altLang="en-US" sz="2400">
                <a:latin typeface="Arial" panose="020B0604020202020204" pitchFamily="34" charset="0"/>
                <a:ea typeface="ＭＳ Ｐゴシック" pitchFamily="34" charset="-128"/>
              </a:rPr>
              <a:t>The Certificate Revocation List (CRL)</a:t>
            </a:r>
          </a:p>
          <a:p>
            <a:pPr lvl="1"/>
            <a:r>
              <a:rPr lang="en-US" altLang="en-US" sz="2400">
                <a:latin typeface="Arial" panose="020B0604020202020204" pitchFamily="34" charset="0"/>
                <a:ea typeface="ＭＳ Ｐゴシック" pitchFamily="34" charset="-128"/>
              </a:rPr>
              <a:t>The Registration Authority (RA)</a:t>
            </a:r>
          </a:p>
          <a:p>
            <a:pPr lvl="1"/>
            <a:r>
              <a:rPr lang="en-US" altLang="en-US" sz="2400">
                <a:latin typeface="Arial" panose="020B0604020202020204" pitchFamily="34" charset="0"/>
                <a:ea typeface="ＭＳ Ｐゴシック" pitchFamily="34" charset="-128"/>
              </a:rPr>
              <a:t>Certificate Server</a:t>
            </a:r>
          </a:p>
          <a:p>
            <a:pPr lvl="1"/>
            <a:r>
              <a:rPr lang="en-US" altLang="en-US" sz="2400">
                <a:latin typeface="Arial" panose="020B0604020202020204" pitchFamily="34" charset="0"/>
                <a:ea typeface="ＭＳ Ｐゴシック" pitchFamily="34" charset="-128"/>
              </a:rPr>
              <a:t>X.509 Standard </a:t>
            </a:r>
          </a:p>
        </p:txBody>
      </p:sp>
    </p:spTree>
    <p:extLst>
      <p:ext uri="{BB962C8B-B14F-4D97-AF65-F5344CB8AC3E}">
        <p14:creationId xmlns:p14="http://schemas.microsoft.com/office/powerpoint/2010/main" val="2258573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4582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Trust Models</a:t>
            </a:r>
          </a:p>
        </p:txBody>
      </p:sp>
      <p:sp>
        <p:nvSpPr>
          <p:cNvPr id="20483" name="Content Placeholder 2"/>
          <p:cNvSpPr>
            <a:spLocks noGrp="1"/>
          </p:cNvSpPr>
          <p:nvPr>
            <p:ph idx="1"/>
          </p:nvPr>
        </p:nvSpPr>
        <p:spPr/>
        <p:txBody>
          <a:bodyPr>
            <a:normAutofit lnSpcReduction="10000"/>
          </a:bodyPr>
          <a:lstStyle/>
          <a:p>
            <a:r>
              <a:rPr lang="en-US" altLang="en-US" sz="2400">
                <a:latin typeface="Arial" panose="020B0604020202020204" pitchFamily="34" charset="0"/>
                <a:ea typeface="ＭＳ Ｐゴシック" pitchFamily="34" charset="-128"/>
              </a:rPr>
              <a:t>Single Authority trust:</a:t>
            </a:r>
          </a:p>
          <a:p>
            <a:pPr lvl="1"/>
            <a:r>
              <a:rPr lang="en-US" altLang="en-US" sz="2000">
                <a:latin typeface="Arial" panose="020B0604020202020204" pitchFamily="34" charset="0"/>
                <a:ea typeface="ＭＳ Ｐゴシック" pitchFamily="34" charset="-128"/>
              </a:rPr>
              <a:t>Uses a single third-party central agency.</a:t>
            </a:r>
          </a:p>
          <a:p>
            <a:pPr lvl="1"/>
            <a:r>
              <a:rPr lang="en-US" altLang="en-US" sz="2000">
                <a:latin typeface="Arial" panose="020B0604020202020204" pitchFamily="34" charset="0"/>
                <a:ea typeface="ＭＳ Ｐゴシック" pitchFamily="34" charset="-128"/>
              </a:rPr>
              <a:t>The agency provides the trust, the authority, and any keys issued by that authority.</a:t>
            </a:r>
          </a:p>
          <a:p>
            <a:r>
              <a:rPr lang="en-US" altLang="en-US" sz="2400">
                <a:latin typeface="Arial" panose="020B0604020202020204" pitchFamily="34" charset="0"/>
                <a:ea typeface="ＭＳ Ｐゴシック" pitchFamily="34" charset="-128"/>
              </a:rPr>
              <a:t>Hierarchical trust:</a:t>
            </a:r>
          </a:p>
          <a:p>
            <a:pPr lvl="1"/>
            <a:r>
              <a:rPr lang="en-US" altLang="en-US" sz="2000">
                <a:latin typeface="Arial" panose="020B0604020202020204" pitchFamily="34" charset="0"/>
                <a:ea typeface="ＭＳ Ｐゴシック" pitchFamily="34" charset="-128"/>
              </a:rPr>
              <a:t>The top layer of trust is the root CA.</a:t>
            </a:r>
          </a:p>
          <a:p>
            <a:pPr lvl="1"/>
            <a:r>
              <a:rPr lang="en-US" altLang="en-US" sz="2000">
                <a:latin typeface="Arial" panose="020B0604020202020204" pitchFamily="34" charset="0"/>
                <a:ea typeface="ＭＳ Ｐゴシック" pitchFamily="34" charset="-128"/>
              </a:rPr>
              <a:t>Root CA issues certificates to intermediate CAs.</a:t>
            </a:r>
          </a:p>
          <a:p>
            <a:pPr lvl="1"/>
            <a:r>
              <a:rPr lang="en-US" altLang="en-US" sz="2000">
                <a:latin typeface="Arial" panose="020B0604020202020204" pitchFamily="34" charset="0"/>
                <a:ea typeface="ＭＳ Ｐゴシック" pitchFamily="34" charset="-128"/>
              </a:rPr>
              <a:t>Intermediate CAs issue certificates to leaf CAs.</a:t>
            </a:r>
          </a:p>
          <a:p>
            <a:pPr lvl="1"/>
            <a:r>
              <a:rPr lang="en-US" altLang="en-US" sz="2000">
                <a:latin typeface="Arial" panose="020B0604020202020204" pitchFamily="34" charset="0"/>
                <a:ea typeface="ＭＳ Ｐゴシック" pitchFamily="34" charset="-128"/>
              </a:rPr>
              <a:t>Leaf CAs issue certificates to user.</a:t>
            </a:r>
          </a:p>
          <a:p>
            <a:r>
              <a:rPr lang="en-US" altLang="en-US" sz="2400">
                <a:latin typeface="Arial" panose="020B0604020202020204" pitchFamily="34" charset="0"/>
                <a:ea typeface="ＭＳ Ｐゴシック" pitchFamily="34" charset="-128"/>
              </a:rPr>
              <a:t>Web of trust:</a:t>
            </a:r>
          </a:p>
          <a:p>
            <a:pPr lvl="1"/>
            <a:r>
              <a:rPr lang="en-US" altLang="en-US" sz="2000">
                <a:latin typeface="Arial" panose="020B0604020202020204" pitchFamily="34" charset="0"/>
                <a:ea typeface="ＭＳ Ｐゴシック" pitchFamily="34" charset="-128"/>
              </a:rPr>
              <a:t>Consists of many supporters that sign each other’s certificates.</a:t>
            </a:r>
          </a:p>
          <a:p>
            <a:pPr lvl="1"/>
            <a:r>
              <a:rPr lang="en-US" altLang="en-US" sz="2000">
                <a:latin typeface="Arial" panose="020B0604020202020204" pitchFamily="34" charset="0"/>
                <a:ea typeface="ＭＳ Ｐゴシック" pitchFamily="34" charset="-128"/>
              </a:rPr>
              <a:t>PGP uses the web of trust model. </a:t>
            </a:r>
          </a:p>
        </p:txBody>
      </p:sp>
    </p:spTree>
    <p:extLst>
      <p:ext uri="{BB962C8B-B14F-4D97-AF65-F5344CB8AC3E}">
        <p14:creationId xmlns:p14="http://schemas.microsoft.com/office/powerpoint/2010/main" val="1751726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28600" y="274638"/>
            <a:ext cx="8763000" cy="1143000"/>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Protocols, Standards, and Applications</a:t>
            </a:r>
          </a:p>
        </p:txBody>
      </p:sp>
      <p:sp>
        <p:nvSpPr>
          <p:cNvPr id="21507" name="Content Placeholder 2"/>
          <p:cNvSpPr>
            <a:spLocks noGrp="1"/>
          </p:cNvSpPr>
          <p:nvPr>
            <p:ph idx="1"/>
          </p:nvPr>
        </p:nvSpPr>
        <p:spPr>
          <a:xfrm>
            <a:off x="457200" y="1417638"/>
            <a:ext cx="8229600" cy="5211762"/>
          </a:xfrm>
        </p:spPr>
        <p:txBody>
          <a:bodyPr/>
          <a:lstStyle/>
          <a:p>
            <a:r>
              <a:rPr lang="en-US" altLang="en-US" sz="1400">
                <a:latin typeface="Arial" panose="020B0604020202020204" pitchFamily="34" charset="0"/>
                <a:ea typeface="ＭＳ Ｐゴシック" pitchFamily="34" charset="-128"/>
              </a:rPr>
              <a:t>Secure MIME (S/MIME):</a:t>
            </a:r>
          </a:p>
          <a:p>
            <a:pPr lvl="1"/>
            <a:r>
              <a:rPr lang="en-US" altLang="en-US" sz="1400">
                <a:latin typeface="Arial" panose="020B0604020202020204" pitchFamily="34" charset="0"/>
                <a:ea typeface="ＭＳ Ｐゴシック" pitchFamily="34" charset="-128"/>
              </a:rPr>
              <a:t>Supports X.509  digital certificates and RSA encryption</a:t>
            </a:r>
          </a:p>
          <a:p>
            <a:r>
              <a:rPr lang="en-US" altLang="en-US" sz="1400">
                <a:latin typeface="Arial" panose="020B0604020202020204" pitchFamily="34" charset="0"/>
                <a:ea typeface="ＭＳ Ｐゴシック" pitchFamily="34" charset="-128"/>
              </a:rPr>
              <a:t>Pretty Good Privacy (PGP):</a:t>
            </a:r>
          </a:p>
          <a:p>
            <a:pPr lvl="1"/>
            <a:r>
              <a:rPr lang="en-US" altLang="en-US" sz="1400">
                <a:latin typeface="Arial" panose="020B0604020202020204" pitchFamily="34" charset="0"/>
                <a:ea typeface="ＭＳ Ｐゴシック" pitchFamily="34" charset="-128"/>
              </a:rPr>
              <a:t>Similar to PKI but does not have a CA.</a:t>
            </a:r>
          </a:p>
          <a:p>
            <a:pPr lvl="1"/>
            <a:r>
              <a:rPr lang="en-US" altLang="en-US" sz="1400">
                <a:latin typeface="Arial" panose="020B0604020202020204" pitchFamily="34" charset="0"/>
                <a:ea typeface="ＭＳ Ｐゴシック" pitchFamily="34" charset="-128"/>
              </a:rPr>
              <a:t>Builds a web of trust.</a:t>
            </a:r>
          </a:p>
          <a:p>
            <a:pPr lvl="1"/>
            <a:r>
              <a:rPr lang="en-US" altLang="en-US" sz="1400">
                <a:latin typeface="Arial" panose="020B0604020202020204" pitchFamily="34" charset="0"/>
                <a:ea typeface="ＭＳ Ｐゴシック" pitchFamily="34" charset="-128"/>
              </a:rPr>
              <a:t>Users sign and issue their own keys.</a:t>
            </a:r>
          </a:p>
          <a:p>
            <a:r>
              <a:rPr lang="en-US" altLang="en-US" sz="1400">
                <a:latin typeface="Arial" panose="020B0604020202020204" pitchFamily="34" charset="0"/>
                <a:ea typeface="ＭＳ Ｐゴシック" pitchFamily="34" charset="-128"/>
              </a:rPr>
              <a:t>Secure Shell (SSH):</a:t>
            </a:r>
          </a:p>
          <a:p>
            <a:pPr lvl="1"/>
            <a:r>
              <a:rPr lang="en-US" altLang="en-US" sz="1400">
                <a:latin typeface="Arial" panose="020B0604020202020204" pitchFamily="34" charset="0"/>
                <a:ea typeface="ＭＳ Ｐゴシック" pitchFamily="34" charset="-128"/>
              </a:rPr>
              <a:t>Permits secure remote access over a network </a:t>
            </a:r>
          </a:p>
          <a:p>
            <a:r>
              <a:rPr lang="en-US" altLang="en-US" sz="1400">
                <a:latin typeface="Arial" panose="020B0604020202020204" pitchFamily="34" charset="0"/>
                <a:ea typeface="ＭＳ Ｐゴシック" pitchFamily="34" charset="-128"/>
              </a:rPr>
              <a:t>Secure Socket Layer (SSL):</a:t>
            </a:r>
          </a:p>
          <a:p>
            <a:pPr lvl="1"/>
            <a:r>
              <a:rPr lang="en-US" altLang="en-US" sz="1400">
                <a:latin typeface="Arial" panose="020B0604020202020204" pitchFamily="34" charset="0"/>
                <a:ea typeface="ＭＳ Ｐゴシック" pitchFamily="34" charset="-128"/>
              </a:rPr>
              <a:t>Provides security and privacy on the Internet</a:t>
            </a:r>
          </a:p>
          <a:p>
            <a:pPr lvl="1"/>
            <a:r>
              <a:rPr lang="en-US" altLang="en-US" sz="1400">
                <a:latin typeface="Arial" panose="020B0604020202020204" pitchFamily="34" charset="0"/>
                <a:ea typeface="ＭＳ Ｐゴシック" pitchFamily="34" charset="-128"/>
              </a:rPr>
              <a:t>Uses RSA public key cryptography</a:t>
            </a:r>
          </a:p>
          <a:p>
            <a:r>
              <a:rPr lang="en-US" altLang="en-US" sz="1400">
                <a:latin typeface="Arial" panose="020B0604020202020204" pitchFamily="34" charset="0"/>
                <a:ea typeface="ＭＳ Ｐゴシック" pitchFamily="34" charset="-128"/>
              </a:rPr>
              <a:t>IPsec:</a:t>
            </a:r>
          </a:p>
          <a:p>
            <a:pPr lvl="1"/>
            <a:r>
              <a:rPr lang="en-US" altLang="en-US" sz="1400">
                <a:latin typeface="Arial" panose="020B0604020202020204" pitchFamily="34" charset="0"/>
                <a:ea typeface="ＭＳ Ｐゴシック" pitchFamily="34" charset="-128"/>
              </a:rPr>
              <a:t>Can be used in tunnel and transport mode</a:t>
            </a:r>
          </a:p>
          <a:p>
            <a:r>
              <a:rPr lang="en-US" altLang="en-US" sz="1400">
                <a:latin typeface="Arial" panose="020B0604020202020204" pitchFamily="34" charset="0"/>
                <a:ea typeface="ＭＳ Ｐゴシック" pitchFamily="34" charset="-128"/>
              </a:rPr>
              <a:t>Point-to-point tunneling protocol (PPTP):</a:t>
            </a:r>
          </a:p>
          <a:p>
            <a:pPr lvl="1"/>
            <a:r>
              <a:rPr lang="en-US" altLang="en-US" sz="1400">
                <a:latin typeface="Arial" panose="020B0604020202020204" pitchFamily="34" charset="0"/>
                <a:ea typeface="ＭＳ Ｐゴシック" pitchFamily="34" charset="-128"/>
              </a:rPr>
              <a:t>Widely used in VPNs</a:t>
            </a:r>
          </a:p>
          <a:p>
            <a:r>
              <a:rPr lang="en-US" altLang="en-US" sz="1400">
                <a:latin typeface="Arial" panose="020B0604020202020204" pitchFamily="34" charset="0"/>
                <a:ea typeface="ＭＳ Ｐゴシック" pitchFamily="34" charset="-128"/>
              </a:rPr>
              <a:t>Encrypted File System (EFS):</a:t>
            </a:r>
          </a:p>
          <a:p>
            <a:pPr lvl="1"/>
            <a:r>
              <a:rPr lang="en-US" altLang="en-US" sz="1400">
                <a:latin typeface="Arial" panose="020B0604020202020204" pitchFamily="34" charset="0"/>
                <a:ea typeface="ＭＳ Ｐゴシック" pitchFamily="34" charset="-128"/>
              </a:rPr>
              <a:t>Developed by Microsoft to encrypt NTFS files and folders</a:t>
            </a:r>
          </a:p>
          <a:p>
            <a:r>
              <a:rPr lang="en-US" altLang="en-US" sz="1400">
                <a:latin typeface="Arial" panose="020B0604020202020204" pitchFamily="34" charset="0"/>
                <a:ea typeface="ＭＳ Ｐゴシック" pitchFamily="34" charset="-128"/>
              </a:rPr>
              <a:t>Bitlocker</a:t>
            </a:r>
          </a:p>
          <a:p>
            <a:pPr lvl="1"/>
            <a:r>
              <a:rPr lang="en-US" altLang="en-US" sz="1400">
                <a:latin typeface="Arial" panose="020B0604020202020204" pitchFamily="34" charset="0"/>
                <a:ea typeface="ＭＳ Ｐゴシック" pitchFamily="34" charset="-128"/>
              </a:rPr>
              <a:t>Works with Trusted Platform Model to encrypt hard or removable drives</a:t>
            </a:r>
          </a:p>
        </p:txBody>
      </p:sp>
    </p:spTree>
    <p:extLst>
      <p:ext uri="{BB962C8B-B14F-4D97-AF65-F5344CB8AC3E}">
        <p14:creationId xmlns:p14="http://schemas.microsoft.com/office/powerpoint/2010/main" val="2175243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74638"/>
            <a:ext cx="8610600" cy="9445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Encryption Cracking Tools</a:t>
            </a:r>
          </a:p>
        </p:txBody>
      </p:sp>
      <p:sp>
        <p:nvSpPr>
          <p:cNvPr id="24579" name="Content Placeholder 2"/>
          <p:cNvSpPr>
            <a:spLocks noGrp="1"/>
          </p:cNvSpPr>
          <p:nvPr>
            <p:ph idx="1"/>
          </p:nvPr>
        </p:nvSpPr>
        <p:spPr/>
        <p:txBody>
          <a:bodyPr/>
          <a:lstStyle/>
          <a:p>
            <a:r>
              <a:rPr lang="en-US" altLang="en-US" sz="2000">
                <a:latin typeface="Arial" panose="020B0604020202020204" pitchFamily="34" charset="0"/>
                <a:ea typeface="ＭＳ Ｐゴシック" pitchFamily="34" charset="-128"/>
              </a:rPr>
              <a:t>Crtptanalysis</a:t>
            </a:r>
          </a:p>
          <a:p>
            <a:r>
              <a:rPr lang="en-US" altLang="en-US" sz="2000">
                <a:latin typeface="Arial" panose="020B0604020202020204" pitchFamily="34" charset="0"/>
                <a:ea typeface="ＭＳ Ｐゴシック" pitchFamily="34" charset="-128"/>
              </a:rPr>
              <a:t>CryptoBench</a:t>
            </a:r>
          </a:p>
          <a:p>
            <a:r>
              <a:rPr lang="en-US" altLang="en-US" sz="2000">
                <a:latin typeface="Arial" panose="020B0604020202020204" pitchFamily="34" charset="0"/>
                <a:ea typeface="ＭＳ Ｐゴシック" pitchFamily="34" charset="-128"/>
              </a:rPr>
              <a:t>JCryptTool</a:t>
            </a:r>
          </a:p>
          <a:p>
            <a:r>
              <a:rPr lang="en-US" altLang="en-US" sz="2000">
                <a:latin typeface="Arial" panose="020B0604020202020204" pitchFamily="34" charset="0"/>
                <a:ea typeface="ＭＳ Ｐゴシック" pitchFamily="34" charset="-128"/>
              </a:rPr>
              <a:t>AlphaPeeler</a:t>
            </a:r>
          </a:p>
          <a:p>
            <a:r>
              <a:rPr lang="en-US" altLang="en-US" sz="2000">
                <a:latin typeface="Arial" panose="020B0604020202020204" pitchFamily="34" charset="0"/>
                <a:ea typeface="ＭＳ Ｐゴシック" pitchFamily="34" charset="-128"/>
              </a:rPr>
              <a:t>Ganzua</a:t>
            </a:r>
          </a:p>
          <a:p>
            <a:r>
              <a:rPr lang="en-US" altLang="en-US" sz="2000">
                <a:latin typeface="Arial" panose="020B0604020202020204" pitchFamily="34" charset="0"/>
                <a:ea typeface="ＭＳ Ｐゴシック" pitchFamily="34" charset="-128"/>
              </a:rPr>
              <a:t>Crank</a:t>
            </a:r>
          </a:p>
          <a:p>
            <a:r>
              <a:rPr lang="en-US" altLang="en-US" sz="2000">
                <a:latin typeface="Arial" panose="020B0604020202020204" pitchFamily="34" charset="0"/>
                <a:ea typeface="ＭＳ Ｐゴシック" pitchFamily="34" charset="-128"/>
              </a:rPr>
              <a:t>EverCrack</a:t>
            </a:r>
          </a:p>
          <a:p>
            <a:r>
              <a:rPr lang="en-US" altLang="en-US" sz="2000">
                <a:latin typeface="Arial" panose="020B0604020202020204" pitchFamily="34" charset="0"/>
                <a:ea typeface="ＭＳ Ｐゴシック" pitchFamily="34" charset="-128"/>
              </a:rPr>
              <a:t>Passcracking</a:t>
            </a:r>
          </a:p>
          <a:p>
            <a:r>
              <a:rPr lang="en-US" altLang="en-US" sz="2000">
                <a:latin typeface="Arial" panose="020B0604020202020204" pitchFamily="34" charset="0"/>
                <a:ea typeface="ＭＳ Ｐゴシック" pitchFamily="34" charset="-128"/>
              </a:rPr>
              <a:t>Distributed Network Attack (DNA)</a:t>
            </a:r>
          </a:p>
          <a:p>
            <a:r>
              <a:rPr lang="en-US" altLang="en-US" sz="2000">
                <a:latin typeface="Arial" panose="020B0604020202020204" pitchFamily="34" charset="0"/>
                <a:ea typeface="ＭＳ Ｐゴシック" pitchFamily="34" charset="-128"/>
              </a:rPr>
              <a:t>John the Ripper</a:t>
            </a:r>
          </a:p>
          <a:p>
            <a:r>
              <a:rPr lang="en-US" altLang="en-US" sz="2000">
                <a:latin typeface="Arial" panose="020B0604020202020204" pitchFamily="34" charset="0"/>
                <a:ea typeface="ＭＳ Ｐゴシック" pitchFamily="34" charset="-128"/>
              </a:rPr>
              <a:t>Command Line Scripter</a:t>
            </a:r>
          </a:p>
          <a:p>
            <a:r>
              <a:rPr lang="en-US" altLang="en-US" sz="2000">
                <a:latin typeface="Arial" panose="020B0604020202020204" pitchFamily="34" charset="0"/>
                <a:ea typeface="ＭＳ Ｐゴシック" pitchFamily="34" charset="-128"/>
              </a:rPr>
              <a:t>CryptoHeaven</a:t>
            </a:r>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122997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74638"/>
            <a:ext cx="84582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Weak Encryption</a:t>
            </a:r>
          </a:p>
        </p:txBody>
      </p:sp>
      <p:sp>
        <p:nvSpPr>
          <p:cNvPr id="23555" name="Content Placeholder 2"/>
          <p:cNvSpPr>
            <a:spLocks noGrp="1"/>
          </p:cNvSpPr>
          <p:nvPr>
            <p:ph idx="1"/>
          </p:nvPr>
        </p:nvSpPr>
        <p:spPr/>
        <p:txBody>
          <a:bodyPr/>
          <a:lstStyle/>
          <a:p>
            <a:r>
              <a:rPr lang="en-US" altLang="en-US" sz="2800" dirty="0">
                <a:latin typeface="Arial" panose="020B0604020202020204" pitchFamily="34" charset="0"/>
                <a:ea typeface="ＭＳ Ｐゴシック" pitchFamily="34" charset="-128"/>
              </a:rPr>
              <a:t>Weak (aka </a:t>
            </a:r>
            <a:r>
              <a:rPr lang="en-US" altLang="en-US" sz="2800" b="1" dirty="0">
                <a:latin typeface="Arial" panose="020B0604020202020204" pitchFamily="34" charset="0"/>
                <a:ea typeface="ＭＳ Ｐゴシック" pitchFamily="34" charset="-128"/>
              </a:rPr>
              <a:t>NOT</a:t>
            </a:r>
            <a:r>
              <a:rPr lang="en-US" altLang="en-US" sz="2800" dirty="0">
                <a:latin typeface="Arial" panose="020B0604020202020204" pitchFamily="34" charset="0"/>
                <a:ea typeface="ＭＳ Ｐゴシック" pitchFamily="34" charset="-128"/>
              </a:rPr>
              <a:t>) encryption methods:</a:t>
            </a:r>
          </a:p>
          <a:p>
            <a:pPr lvl="1"/>
            <a:r>
              <a:rPr lang="en-US" altLang="en-US" sz="2800" dirty="0">
                <a:latin typeface="Arial" panose="020B0604020202020204" pitchFamily="34" charset="0"/>
                <a:ea typeface="ＭＳ Ｐゴシック" pitchFamily="34" charset="-128"/>
              </a:rPr>
              <a:t>XOR</a:t>
            </a:r>
          </a:p>
          <a:p>
            <a:pPr lvl="1"/>
            <a:r>
              <a:rPr lang="en-US" altLang="en-US" sz="2800" dirty="0">
                <a:latin typeface="Arial" panose="020B0604020202020204" pitchFamily="34" charset="0"/>
                <a:ea typeface="ＭＳ Ｐゴシック" pitchFamily="34" charset="-128"/>
              </a:rPr>
              <a:t>Base64</a:t>
            </a:r>
          </a:p>
          <a:p>
            <a:pPr lvl="1"/>
            <a:r>
              <a:rPr lang="en-US" altLang="en-US" sz="2800" dirty="0">
                <a:latin typeface="Arial" panose="020B0604020202020204" pitchFamily="34" charset="0"/>
                <a:ea typeface="ＭＳ Ｐゴシック" pitchFamily="34" charset="-128"/>
              </a:rPr>
              <a:t>Uuencode</a:t>
            </a:r>
          </a:p>
        </p:txBody>
      </p:sp>
    </p:spTree>
    <p:extLst>
      <p:ext uri="{BB962C8B-B14F-4D97-AF65-F5344CB8AC3E}">
        <p14:creationId xmlns:p14="http://schemas.microsoft.com/office/powerpoint/2010/main" val="1017045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6106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Steganography</a:t>
            </a:r>
          </a:p>
        </p:txBody>
      </p:sp>
      <p:sp>
        <p:nvSpPr>
          <p:cNvPr id="15363" name="Content Placeholder 2"/>
          <p:cNvSpPr>
            <a:spLocks noGrp="1"/>
          </p:cNvSpPr>
          <p:nvPr>
            <p:ph idx="1"/>
          </p:nvPr>
        </p:nvSpPr>
        <p:spPr/>
        <p:txBody>
          <a:bodyPr/>
          <a:lstStyle/>
          <a:p>
            <a:r>
              <a:rPr lang="en-US" altLang="en-US" sz="2800">
                <a:latin typeface="Arial" panose="020B0604020202020204" pitchFamily="34" charset="0"/>
                <a:ea typeface="ＭＳ Ｐゴシック" pitchFamily="34" charset="-128"/>
              </a:rPr>
              <a:t>Hiding information in plain sight.</a:t>
            </a:r>
          </a:p>
          <a:p>
            <a:r>
              <a:rPr lang="en-US" altLang="en-US" sz="2800">
                <a:latin typeface="Arial" panose="020B0604020202020204" pitchFamily="34" charset="0"/>
                <a:ea typeface="ＭＳ Ｐゴシック" pitchFamily="34" charset="-128"/>
              </a:rPr>
              <a:t>Messages can be hidden in images, sound files, other files, and white space.</a:t>
            </a:r>
          </a:p>
          <a:p>
            <a:r>
              <a:rPr lang="en-US" altLang="en-US" sz="2800">
                <a:latin typeface="Arial" panose="020B0604020202020204" pitchFamily="34" charset="0"/>
                <a:ea typeface="ＭＳ Ｐゴシック" pitchFamily="34" charset="-128"/>
              </a:rPr>
              <a:t>The file in which the data is hidden is called a carrier.</a:t>
            </a:r>
          </a:p>
          <a:p>
            <a:r>
              <a:rPr lang="en-US" altLang="en-US" sz="2800">
                <a:latin typeface="Arial" panose="020B0604020202020204" pitchFamily="34" charset="0"/>
                <a:ea typeface="ＭＳ Ｐゴシック" pitchFamily="34" charset="-128"/>
              </a:rPr>
              <a:t>The actual amount of information hidden depends on the size of the carrier file.</a:t>
            </a:r>
          </a:p>
          <a:p>
            <a:r>
              <a:rPr lang="en-US" altLang="en-US" sz="2800">
                <a:latin typeface="Arial" panose="020B0604020202020204" pitchFamily="34" charset="0"/>
                <a:ea typeface="ＭＳ Ｐゴシック" pitchFamily="34" charset="-128"/>
              </a:rPr>
              <a:t>Steganography programs can also use encryption when hiding the message. </a:t>
            </a:r>
          </a:p>
        </p:txBody>
      </p:sp>
    </p:spTree>
    <p:extLst>
      <p:ext uri="{BB962C8B-B14F-4D97-AF65-F5344CB8AC3E}">
        <p14:creationId xmlns:p14="http://schemas.microsoft.com/office/powerpoint/2010/main" val="1970284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4582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Steganography Tools</a:t>
            </a:r>
          </a:p>
        </p:txBody>
      </p:sp>
      <p:sp>
        <p:nvSpPr>
          <p:cNvPr id="16387" name="Content Placeholder 2"/>
          <p:cNvSpPr>
            <a:spLocks noGrp="1"/>
          </p:cNvSpPr>
          <p:nvPr>
            <p:ph idx="1"/>
          </p:nvPr>
        </p:nvSpPr>
        <p:spPr>
          <a:xfrm>
            <a:off x="457200" y="1417638"/>
            <a:ext cx="8229600" cy="4708525"/>
          </a:xfrm>
        </p:spPr>
        <p:txBody>
          <a:bodyPr>
            <a:normAutofit lnSpcReduction="10000"/>
          </a:bodyPr>
          <a:lstStyle/>
          <a:p>
            <a:r>
              <a:rPr lang="en-US" altLang="en-US" sz="2000">
                <a:latin typeface="Arial" panose="020B0604020202020204" pitchFamily="34" charset="0"/>
                <a:ea typeface="ＭＳ Ｐゴシック" pitchFamily="34" charset="-128"/>
              </a:rPr>
              <a:t>Tools hiding messages in documents</a:t>
            </a:r>
          </a:p>
          <a:p>
            <a:pPr lvl="1"/>
            <a:r>
              <a:rPr lang="en-US" altLang="en-US" sz="2000">
                <a:latin typeface="Arial" panose="020B0604020202020204" pitchFamily="34" charset="0"/>
                <a:ea typeface="ＭＳ Ｐゴシック" pitchFamily="34" charset="-128"/>
              </a:rPr>
              <a:t>Snow</a:t>
            </a:r>
          </a:p>
          <a:p>
            <a:r>
              <a:rPr lang="en-US" altLang="en-US" sz="2000">
                <a:latin typeface="Arial" panose="020B0604020202020204" pitchFamily="34" charset="0"/>
                <a:ea typeface="ＭＳ Ｐゴシック" pitchFamily="34" charset="-128"/>
              </a:rPr>
              <a:t>Tools hiding messages in sound files</a:t>
            </a:r>
          </a:p>
          <a:p>
            <a:pPr lvl="1"/>
            <a:r>
              <a:rPr lang="en-US" altLang="en-US" sz="2000">
                <a:latin typeface="Arial" panose="020B0604020202020204" pitchFamily="34" charset="0"/>
                <a:ea typeface="ＭＳ Ｐゴシック" pitchFamily="34" charset="-128"/>
              </a:rPr>
              <a:t>Steghide</a:t>
            </a:r>
          </a:p>
          <a:p>
            <a:pPr lvl="1"/>
            <a:r>
              <a:rPr lang="en-US" altLang="en-US" sz="2000">
                <a:latin typeface="Arial" panose="020B0604020202020204" pitchFamily="34" charset="0"/>
                <a:ea typeface="ＭＳ Ｐゴシック" pitchFamily="34" charset="-128"/>
              </a:rPr>
              <a:t>MP3Stego</a:t>
            </a:r>
          </a:p>
          <a:p>
            <a:r>
              <a:rPr lang="en-US" altLang="en-US" sz="2000">
                <a:latin typeface="Arial" panose="020B0604020202020204" pitchFamily="34" charset="0"/>
                <a:ea typeface="ＭＳ Ｐゴシック" pitchFamily="34" charset="-128"/>
              </a:rPr>
              <a:t>Tools hiding messages in pictures</a:t>
            </a:r>
          </a:p>
          <a:p>
            <a:pPr lvl="1"/>
            <a:r>
              <a:rPr lang="en-US" altLang="en-US" sz="2000">
                <a:latin typeface="Arial" panose="020B0604020202020204" pitchFamily="34" charset="0"/>
                <a:ea typeface="ＭＳ Ｐゴシック" pitchFamily="34" charset="-128"/>
              </a:rPr>
              <a:t>S-Tools</a:t>
            </a:r>
          </a:p>
          <a:p>
            <a:pPr lvl="1"/>
            <a:r>
              <a:rPr lang="en-US" altLang="en-US" sz="2000">
                <a:latin typeface="Arial" panose="020B0604020202020204" pitchFamily="34" charset="0"/>
                <a:ea typeface="ＭＳ Ｐゴシック" pitchFamily="34" charset="-128"/>
              </a:rPr>
              <a:t>ImageHide</a:t>
            </a:r>
          </a:p>
          <a:p>
            <a:pPr lvl="1"/>
            <a:r>
              <a:rPr lang="en-US" altLang="en-US" sz="2000">
                <a:latin typeface="Arial" panose="020B0604020202020204" pitchFamily="34" charset="0"/>
                <a:ea typeface="ＭＳ Ｐゴシック" pitchFamily="34" charset="-128"/>
              </a:rPr>
              <a:t>OutGuess</a:t>
            </a:r>
          </a:p>
          <a:p>
            <a:pPr lvl="1"/>
            <a:r>
              <a:rPr lang="en-US" altLang="en-US" sz="2000">
                <a:latin typeface="Arial" panose="020B0604020202020204" pitchFamily="34" charset="0"/>
                <a:ea typeface="ＭＳ Ｐゴシック" pitchFamily="34" charset="-128"/>
              </a:rPr>
              <a:t>WbStego</a:t>
            </a:r>
          </a:p>
          <a:p>
            <a:pPr lvl="1"/>
            <a:r>
              <a:rPr lang="en-US" altLang="en-US" sz="2000">
                <a:latin typeface="Arial" panose="020B0604020202020204" pitchFamily="34" charset="0"/>
                <a:ea typeface="ＭＳ Ｐゴシック" pitchFamily="34" charset="-128"/>
              </a:rPr>
              <a:t>JP Hide and Seek</a:t>
            </a:r>
          </a:p>
          <a:p>
            <a:r>
              <a:rPr lang="en-US" altLang="en-US" sz="2000">
                <a:latin typeface="Arial" panose="020B0604020202020204" pitchFamily="34" charset="0"/>
                <a:ea typeface="ＭＳ Ｐゴシック" pitchFamily="34" charset="-128"/>
              </a:rPr>
              <a:t>Steganalysis</a:t>
            </a:r>
          </a:p>
          <a:p>
            <a:pPr lvl="1"/>
            <a:r>
              <a:rPr lang="en-US" altLang="en-US" sz="2000">
                <a:latin typeface="Arial" panose="020B0604020202020204" pitchFamily="34" charset="0"/>
                <a:ea typeface="ＭＳ Ｐゴシック" pitchFamily="34" charset="-128"/>
              </a:rPr>
              <a:t>Discovering and extracting steganography content</a:t>
            </a:r>
          </a:p>
          <a:p>
            <a:pPr lvl="1">
              <a:buFontTx/>
              <a:buNone/>
            </a:pPr>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386907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Project 2 </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55575" y="685800"/>
            <a:ext cx="8912225" cy="5478423"/>
          </a:xfrm>
          <a:prstGeom prst="rect">
            <a:avLst/>
          </a:prstGeom>
        </p:spPr>
        <p:txBody>
          <a:bodyPr wrap="square">
            <a:spAutoFit/>
          </a:bodyPr>
          <a:lstStyle/>
          <a:p>
            <a:r>
              <a:rPr lang="en-US" sz="1400" dirty="0"/>
              <a:t>Two options</a:t>
            </a:r>
            <a:br>
              <a:rPr lang="en-US" sz="1400" dirty="0"/>
            </a:br>
            <a:endParaRPr lang="en-US" sz="1400" dirty="0"/>
          </a:p>
          <a:p>
            <a:r>
              <a:rPr lang="en-US" sz="1400" u="sng" dirty="0"/>
              <a:t>Option 1: </a:t>
            </a:r>
            <a:r>
              <a:rPr lang="en-US" sz="1400" dirty="0"/>
              <a:t> </a:t>
            </a:r>
            <a:br>
              <a:rPr lang="en-US" sz="1400" dirty="0"/>
            </a:br>
            <a:endParaRPr lang="en-US" sz="1400" dirty="0"/>
          </a:p>
          <a:p>
            <a:r>
              <a:rPr lang="en-US" sz="1400" dirty="0"/>
              <a:t>Perform research on an information security (cyber security) tool.  This could be a deeper dive on the tools we've discussed in class, or you can present on a tool we haven't used/discussed.  Whatever tool you choose, please answer the following areas: </a:t>
            </a:r>
          </a:p>
          <a:p>
            <a:endParaRPr lang="en-US" sz="1400" dirty="0"/>
          </a:p>
          <a:p>
            <a:r>
              <a:rPr lang="en-US" sz="1400" dirty="0"/>
              <a:t>1.  Background on the tool, such as developer and whether it is "active" as far as being developed and updated.</a:t>
            </a:r>
          </a:p>
          <a:p>
            <a:r>
              <a:rPr lang="en-US" sz="1400" dirty="0"/>
              <a:t>2.  Tool's usage, including a couple use cases on why you would select the tool during a penetration test, or in responding to an incident.</a:t>
            </a:r>
          </a:p>
          <a:p>
            <a:r>
              <a:rPr lang="en-US" sz="1400" dirty="0"/>
              <a:t>3.  Screenshots or demonstration of the tool in use.</a:t>
            </a:r>
          </a:p>
          <a:p>
            <a:r>
              <a:rPr lang="en-US" sz="1400" dirty="0"/>
              <a:t>4.  Comparison of the tool with other's that do similar functions.</a:t>
            </a:r>
          </a:p>
          <a:p>
            <a:endParaRPr lang="en-US" sz="1400" u="sng" dirty="0"/>
          </a:p>
          <a:p>
            <a:r>
              <a:rPr lang="en-US" sz="1400" u="sng" dirty="0"/>
              <a:t>Option 2: </a:t>
            </a:r>
            <a:r>
              <a:rPr lang="en-US" sz="1400" dirty="0"/>
              <a:t> </a:t>
            </a:r>
            <a:br>
              <a:rPr lang="en-US" sz="1400" dirty="0"/>
            </a:br>
            <a:endParaRPr lang="en-US" sz="1400" dirty="0"/>
          </a:p>
          <a:p>
            <a:r>
              <a:rPr lang="en-US" sz="1400" dirty="0"/>
              <a:t>Perform a penetration test against all four of the Victim VMs.  As you perform the penetration test, be sure to outline the discovery of the systems, what services were found, the vulnerabilities found, and the exploits used.  Be sure to also include remediations and recommendations for the vulnerabilities and exploits that you document.</a:t>
            </a:r>
            <a:br>
              <a:rPr lang="en-US" sz="1400" dirty="0"/>
            </a:br>
            <a:endParaRPr lang="en-US" sz="1400" dirty="0"/>
          </a:p>
          <a:p>
            <a:r>
              <a:rPr lang="en-US" sz="1400" dirty="0"/>
              <a:t>For the report, you can follow a template from Offensive Security (</a:t>
            </a:r>
            <a:r>
              <a:rPr lang="en-US" sz="1400" dirty="0">
                <a:hlinkClick r:id="rId2"/>
              </a:rPr>
              <a:t>https://www.offensive-security.com/reports/sample-penetration-testing-report.pdf</a:t>
            </a:r>
            <a:r>
              <a:rPr lang="en-US" sz="1400" dirty="0"/>
              <a:t> ) or from SANS (</a:t>
            </a:r>
            <a:r>
              <a:rPr lang="en-US" sz="1400" dirty="0">
                <a:hlinkClick r:id="rId3"/>
              </a:rPr>
              <a:t>https://www.sans.org/reading-room/whitepapers/testing/writing-penetration-testing-report-33343</a:t>
            </a:r>
            <a:r>
              <a:rPr lang="en-US" sz="1400" dirty="0"/>
              <a:t> ), or a combination of the two.</a:t>
            </a:r>
          </a:p>
        </p:txBody>
      </p:sp>
    </p:spTree>
    <p:extLst>
      <p:ext uri="{BB962C8B-B14F-4D97-AF65-F5344CB8AC3E}">
        <p14:creationId xmlns:p14="http://schemas.microsoft.com/office/powerpoint/2010/main" val="448204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Break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6102E20-D9BA-486F-884A-43947276C7DC}"/>
              </a:ext>
            </a:extLst>
          </p:cNvPr>
          <p:cNvPicPr>
            <a:picLocks noChangeAspect="1"/>
          </p:cNvPicPr>
          <p:nvPr/>
        </p:nvPicPr>
        <p:blipFill>
          <a:blip r:embed="rId2"/>
          <a:stretch>
            <a:fillRect/>
          </a:stretch>
        </p:blipFill>
        <p:spPr>
          <a:xfrm>
            <a:off x="3162300" y="1714500"/>
            <a:ext cx="2806700" cy="3416300"/>
          </a:xfrm>
          <a:prstGeom prst="rect">
            <a:avLst/>
          </a:prstGeom>
        </p:spPr>
      </p:pic>
    </p:spTree>
    <p:extLst>
      <p:ext uri="{BB962C8B-B14F-4D97-AF65-F5344CB8AC3E}">
        <p14:creationId xmlns:p14="http://schemas.microsoft.com/office/powerpoint/2010/main" val="698099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686800" cy="10207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Threats to Physical Security</a:t>
            </a:r>
          </a:p>
        </p:txBody>
      </p:sp>
      <p:sp>
        <p:nvSpPr>
          <p:cNvPr id="5123"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Can be caused by natural events, man-made events, utility loss, or equipment failure</a:t>
            </a:r>
          </a:p>
          <a:p>
            <a:r>
              <a:rPr lang="en-US" altLang="en-US" sz="2400">
                <a:latin typeface="Arial" panose="020B0604020202020204" pitchFamily="34" charset="0"/>
                <a:ea typeface="ＭＳ Ｐゴシック" pitchFamily="34" charset="-128"/>
              </a:rPr>
              <a:t>Natural events:</a:t>
            </a:r>
          </a:p>
          <a:p>
            <a:pPr lvl="1"/>
            <a:r>
              <a:rPr lang="en-US" altLang="en-US" sz="2400">
                <a:latin typeface="Arial" panose="020B0604020202020204" pitchFamily="34" charset="0"/>
                <a:ea typeface="ＭＳ Ｐゴシック" pitchFamily="34" charset="-128"/>
              </a:rPr>
              <a:t>Floods</a:t>
            </a:r>
          </a:p>
          <a:p>
            <a:pPr lvl="1"/>
            <a:r>
              <a:rPr lang="en-US" altLang="en-US" sz="2400">
                <a:latin typeface="Arial" panose="020B0604020202020204" pitchFamily="34" charset="0"/>
                <a:ea typeface="ＭＳ Ｐゴシック" pitchFamily="34" charset="-128"/>
              </a:rPr>
              <a:t>Fire</a:t>
            </a:r>
          </a:p>
          <a:p>
            <a:pPr lvl="1"/>
            <a:r>
              <a:rPr lang="en-US" altLang="en-US" sz="2400">
                <a:latin typeface="Arial" panose="020B0604020202020204" pitchFamily="34" charset="0"/>
                <a:ea typeface="ＭＳ Ｐゴシック" pitchFamily="34" charset="-128"/>
              </a:rPr>
              <a:t>Hurricanes and tropical storms</a:t>
            </a:r>
          </a:p>
          <a:p>
            <a:pPr lvl="1"/>
            <a:r>
              <a:rPr lang="en-US" altLang="en-US" sz="2400">
                <a:latin typeface="Arial" panose="020B0604020202020204" pitchFamily="34" charset="0"/>
                <a:ea typeface="ＭＳ Ｐゴシック" pitchFamily="34" charset="-128"/>
              </a:rPr>
              <a:t>Tidal waves</a:t>
            </a:r>
          </a:p>
          <a:p>
            <a:pPr lvl="1"/>
            <a:r>
              <a:rPr lang="en-US" altLang="en-US" sz="2400">
                <a:latin typeface="Arial" panose="020B0604020202020204" pitchFamily="34" charset="0"/>
                <a:ea typeface="ＭＳ Ｐゴシック" pitchFamily="34" charset="-128"/>
              </a:rPr>
              <a:t>Earthquakes</a:t>
            </a:r>
          </a:p>
          <a:p>
            <a:pPr lvl="1"/>
            <a:r>
              <a:rPr lang="en-US" altLang="en-US" sz="2400">
                <a:latin typeface="Arial" panose="020B0604020202020204" pitchFamily="34" charset="0"/>
                <a:ea typeface="ＭＳ Ｐゴシック" pitchFamily="34" charset="-128"/>
              </a:rPr>
              <a:t>Other natural events</a:t>
            </a:r>
          </a:p>
          <a:p>
            <a:endParaRPr lang="en-US" altLang="en-US" sz="2400">
              <a:latin typeface="Arial" panose="020B0604020202020204" pitchFamily="34" charset="0"/>
              <a:ea typeface="ＭＳ Ｐゴシック" pitchFamily="34" charset="-128"/>
            </a:endParaRPr>
          </a:p>
          <a:p>
            <a:pPr lvl="1"/>
            <a:endParaRPr lang="en-US" altLang="en-US" sz="1800">
              <a:latin typeface="Arial" panose="020B0604020202020204" pitchFamily="34" charset="0"/>
              <a:ea typeface="ＭＳ Ｐゴシック" pitchFamily="34" charset="-128"/>
            </a:endParaRPr>
          </a:p>
          <a:p>
            <a:pPr lvl="1">
              <a:buFont typeface="Wingdings" panose="05000000000000000000" pitchFamily="2" charset="2"/>
              <a:buChar char="§"/>
            </a:pPr>
            <a:endParaRPr lang="en-US" altLang="en-US" sz="2400">
              <a:latin typeface="Arial" panose="020B0604020202020204" pitchFamily="34" charset="0"/>
              <a:ea typeface="ＭＳ Ｐゴシック" pitchFamily="34" charset="-128"/>
            </a:endParaRPr>
          </a:p>
          <a:p>
            <a:pPr>
              <a:buFont typeface="Arial" panose="020B0604020202020204" pitchFamily="34" charset="0"/>
              <a:buChar char="•"/>
            </a:pPr>
            <a:endParaRPr lang="en-US" altLang="en-US" sz="2400">
              <a:latin typeface="Arial" panose="020B0604020202020204" pitchFamily="34" charset="0"/>
              <a:ea typeface="ＭＳ Ｐゴシック" pitchFamily="34" charset="-128"/>
            </a:endParaRPr>
          </a:p>
          <a:p>
            <a:pPr lvl="1">
              <a:buFont typeface="Arial" panose="020B0604020202020204" pitchFamily="34" charset="0"/>
              <a:buChar char="•"/>
            </a:pPr>
            <a:endParaRPr lang="en-US" altLang="en-US" sz="2400">
              <a:latin typeface="Arial" panose="020B0604020202020204" pitchFamily="34" charset="0"/>
              <a:ea typeface="ＭＳ Ｐゴシック" pitchFamily="34" charset="-128"/>
            </a:endParaRPr>
          </a:p>
          <a:p>
            <a:pPr>
              <a:buFont typeface="Arial" panose="020B0604020202020204" pitchFamily="34" charset="0"/>
              <a:buChar char="•"/>
            </a:pPr>
            <a:endParaRPr lang="en-US" altLang="en-US" sz="2400">
              <a:latin typeface="Arial" panose="020B0604020202020204" pitchFamily="34" charset="0"/>
              <a:ea typeface="ＭＳ Ｐゴシック" pitchFamily="34" charset="-128"/>
            </a:endParaRPr>
          </a:p>
          <a:p>
            <a:pPr>
              <a:buFont typeface="Wingdings" panose="05000000000000000000" pitchFamily="2" charset="2"/>
              <a:buNone/>
            </a:pPr>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3753750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6200" y="304800"/>
            <a:ext cx="9035143" cy="10969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Threats to Physical Security cont. </a:t>
            </a:r>
          </a:p>
        </p:txBody>
      </p:sp>
      <p:sp>
        <p:nvSpPr>
          <p:cNvPr id="6147" name="Content Placeholder 2"/>
          <p:cNvSpPr>
            <a:spLocks noGrp="1"/>
          </p:cNvSpPr>
          <p:nvPr>
            <p:ph idx="1"/>
          </p:nvPr>
        </p:nvSpPr>
        <p:spPr/>
        <p:txBody>
          <a:bodyPr/>
          <a:lstStyle/>
          <a:p>
            <a:r>
              <a:rPr lang="en-US" altLang="en-US" sz="2400" dirty="0">
                <a:latin typeface="Arial" panose="020B0604020202020204" pitchFamily="34" charset="0"/>
                <a:ea typeface="ＭＳ Ｐゴシック" pitchFamily="34" charset="-128"/>
              </a:rPr>
              <a:t>Man-made threats:</a:t>
            </a:r>
          </a:p>
          <a:p>
            <a:pPr lvl="1"/>
            <a:r>
              <a:rPr lang="en-US" altLang="en-US" sz="2400" dirty="0">
                <a:latin typeface="Arial" panose="020B0604020202020204" pitchFamily="34" charset="0"/>
                <a:ea typeface="ＭＳ Ｐゴシック" pitchFamily="34" charset="-128"/>
              </a:rPr>
              <a:t>Theft</a:t>
            </a:r>
          </a:p>
          <a:p>
            <a:pPr lvl="1"/>
            <a:r>
              <a:rPr lang="en-US" altLang="en-US" sz="2400" dirty="0">
                <a:latin typeface="Arial" panose="020B0604020202020204" pitchFamily="34" charset="0"/>
                <a:ea typeface="ＭＳ Ｐゴシック" pitchFamily="34" charset="-128"/>
              </a:rPr>
              <a:t>Vandalism</a:t>
            </a:r>
          </a:p>
          <a:p>
            <a:pPr lvl="1"/>
            <a:r>
              <a:rPr lang="en-US" altLang="en-US" sz="2400" dirty="0">
                <a:latin typeface="Arial" panose="020B0604020202020204" pitchFamily="34" charset="0"/>
                <a:ea typeface="ＭＳ Ｐゴシック" pitchFamily="34" charset="-128"/>
              </a:rPr>
              <a:t>Destruction</a:t>
            </a:r>
          </a:p>
          <a:p>
            <a:r>
              <a:rPr lang="en-US" altLang="en-US" sz="2400" dirty="0">
                <a:latin typeface="Arial" panose="020B0604020202020204" pitchFamily="34" charset="0"/>
                <a:ea typeface="ＭＳ Ｐゴシック" pitchFamily="34" charset="-128"/>
              </a:rPr>
              <a:t>Equipment failure:</a:t>
            </a:r>
          </a:p>
          <a:p>
            <a:pPr lvl="1"/>
            <a:r>
              <a:rPr lang="en-US" altLang="en-US" sz="2400" dirty="0">
                <a:latin typeface="Arial" panose="020B0604020202020204" pitchFamily="34" charset="0"/>
                <a:ea typeface="ＭＳ Ｐゴシック" pitchFamily="34" charset="-128"/>
              </a:rPr>
              <a:t>Mean Time Between Failure (MTBF)</a:t>
            </a:r>
          </a:p>
          <a:p>
            <a:pPr lvl="1"/>
            <a:r>
              <a:rPr lang="en-US" altLang="en-US" sz="2400" dirty="0">
                <a:latin typeface="Arial" panose="020B0604020202020204" pitchFamily="34" charset="0"/>
                <a:ea typeface="ＭＳ Ｐゴシック" pitchFamily="34" charset="-128"/>
              </a:rPr>
              <a:t>Mean Time to Repair (MTTR)</a:t>
            </a:r>
          </a:p>
          <a:p>
            <a:r>
              <a:rPr lang="en-US" altLang="en-US" sz="2400" dirty="0">
                <a:latin typeface="Arial" panose="020B0604020202020204" pitchFamily="34" charset="0"/>
                <a:ea typeface="ＭＳ Ｐゴシック" pitchFamily="34" charset="-128"/>
              </a:rPr>
              <a:t>Loss of utility</a:t>
            </a:r>
          </a:p>
        </p:txBody>
      </p:sp>
    </p:spTree>
    <p:extLst>
      <p:ext uri="{BB962C8B-B14F-4D97-AF65-F5344CB8AC3E}">
        <p14:creationId xmlns:p14="http://schemas.microsoft.com/office/powerpoint/2010/main" val="2927731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6200" y="304800"/>
            <a:ext cx="9035143" cy="10969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Threats to Physical Security cont. </a:t>
            </a:r>
          </a:p>
        </p:txBody>
      </p:sp>
      <p:sp>
        <p:nvSpPr>
          <p:cNvPr id="6147" name="Content Placeholder 2"/>
          <p:cNvSpPr>
            <a:spLocks noGrp="1"/>
          </p:cNvSpPr>
          <p:nvPr>
            <p:ph idx="1"/>
          </p:nvPr>
        </p:nvSpPr>
        <p:spPr>
          <a:xfrm>
            <a:off x="206828" y="5738018"/>
            <a:ext cx="8730343" cy="1630363"/>
          </a:xfrm>
        </p:spPr>
        <p:txBody>
          <a:bodyPr/>
          <a:lstStyle/>
          <a:p>
            <a:r>
              <a:rPr lang="en-US" sz="2400" dirty="0">
                <a:hlinkClick r:id="rId2"/>
              </a:rPr>
              <a:t>https://www.cnbc.com/2019/11/12/iowa-paid-coalfire-to-pen-test-courthouse-then-arrested-employees.html</a:t>
            </a:r>
            <a:endParaRPr lang="en-US" altLang="en-US" sz="2400" dirty="0">
              <a:latin typeface="Arial" panose="020B0604020202020204" pitchFamily="34" charset="0"/>
              <a:ea typeface="ＭＳ Ｐゴシック" pitchFamily="34" charset="-128"/>
            </a:endParaRPr>
          </a:p>
        </p:txBody>
      </p:sp>
      <p:pic>
        <p:nvPicPr>
          <p:cNvPr id="2" name="Picture 1">
            <a:extLst>
              <a:ext uri="{FF2B5EF4-FFF2-40B4-BE49-F238E27FC236}">
                <a16:creationId xmlns:a16="http://schemas.microsoft.com/office/drawing/2014/main" id="{0C4D8586-99DE-B644-A314-C6BFBCE7B460}"/>
              </a:ext>
            </a:extLst>
          </p:cNvPr>
          <p:cNvPicPr>
            <a:picLocks noChangeAspect="1"/>
          </p:cNvPicPr>
          <p:nvPr/>
        </p:nvPicPr>
        <p:blipFill>
          <a:blip r:embed="rId3"/>
          <a:stretch>
            <a:fillRect/>
          </a:stretch>
        </p:blipFill>
        <p:spPr>
          <a:xfrm>
            <a:off x="1543049" y="2358648"/>
            <a:ext cx="6057900" cy="2603500"/>
          </a:xfrm>
          <a:prstGeom prst="rect">
            <a:avLst/>
          </a:prstGeom>
        </p:spPr>
      </p:pic>
      <p:pic>
        <p:nvPicPr>
          <p:cNvPr id="3" name="Picture 2">
            <a:extLst>
              <a:ext uri="{FF2B5EF4-FFF2-40B4-BE49-F238E27FC236}">
                <a16:creationId xmlns:a16="http://schemas.microsoft.com/office/drawing/2014/main" id="{2E1F8862-45FA-5E48-9F31-A297E791EBBD}"/>
              </a:ext>
            </a:extLst>
          </p:cNvPr>
          <p:cNvPicPr>
            <a:picLocks noChangeAspect="1"/>
          </p:cNvPicPr>
          <p:nvPr/>
        </p:nvPicPr>
        <p:blipFill>
          <a:blip r:embed="rId4"/>
          <a:stretch>
            <a:fillRect/>
          </a:stretch>
        </p:blipFill>
        <p:spPr>
          <a:xfrm>
            <a:off x="1752599" y="996492"/>
            <a:ext cx="5638800" cy="1191187"/>
          </a:xfrm>
          <a:prstGeom prst="rect">
            <a:avLst/>
          </a:prstGeom>
        </p:spPr>
      </p:pic>
    </p:spTree>
    <p:extLst>
      <p:ext uri="{BB962C8B-B14F-4D97-AF65-F5344CB8AC3E}">
        <p14:creationId xmlns:p14="http://schemas.microsoft.com/office/powerpoint/2010/main" val="2419112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534400" cy="1325562"/>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Equipment Controls</a:t>
            </a:r>
          </a:p>
        </p:txBody>
      </p:sp>
      <p:sp>
        <p:nvSpPr>
          <p:cNvPr id="7171" name="Content Placeholder 2"/>
          <p:cNvSpPr>
            <a:spLocks noGrp="1"/>
          </p:cNvSpPr>
          <p:nvPr>
            <p:ph idx="1"/>
          </p:nvPr>
        </p:nvSpPr>
        <p:spPr/>
        <p:txBody>
          <a:bodyPr>
            <a:normAutofit lnSpcReduction="10000"/>
          </a:bodyPr>
          <a:lstStyle/>
          <a:p>
            <a:r>
              <a:rPr lang="en-US" altLang="en-US" sz="2000">
                <a:latin typeface="Arial" panose="020B0604020202020204" pitchFamily="34" charset="0"/>
                <a:ea typeface="ＭＳ Ｐゴシック" pitchFamily="34" charset="-128"/>
              </a:rPr>
              <a:t>Locks</a:t>
            </a:r>
          </a:p>
          <a:p>
            <a:pPr lvl="1"/>
            <a:r>
              <a:rPr lang="en-US" altLang="en-US" sz="1800">
                <a:latin typeface="Arial" panose="020B0604020202020204" pitchFamily="34" charset="0"/>
                <a:ea typeface="ＭＳ Ｐゴシック" pitchFamily="34" charset="-128"/>
              </a:rPr>
              <a:t>Mechanical</a:t>
            </a:r>
          </a:p>
          <a:p>
            <a:pPr lvl="2"/>
            <a:r>
              <a:rPr lang="en-US" altLang="en-US" sz="1800">
                <a:latin typeface="Arial" panose="020B0604020202020204" pitchFamily="34" charset="0"/>
                <a:ea typeface="ＭＳ Ｐゴシック" pitchFamily="34" charset="-128"/>
              </a:rPr>
              <a:t>Warded locks</a:t>
            </a:r>
          </a:p>
          <a:p>
            <a:pPr lvl="2"/>
            <a:r>
              <a:rPr lang="en-US" altLang="en-US" sz="1800">
                <a:latin typeface="Arial" panose="020B0604020202020204" pitchFamily="34" charset="0"/>
                <a:ea typeface="ＭＳ Ｐゴシック" pitchFamily="34" charset="-128"/>
              </a:rPr>
              <a:t>Tumbler locks</a:t>
            </a:r>
          </a:p>
          <a:p>
            <a:pPr lvl="1"/>
            <a:r>
              <a:rPr lang="en-US" altLang="en-US" sz="1800">
                <a:latin typeface="Arial" panose="020B0604020202020204" pitchFamily="34" charset="0"/>
                <a:ea typeface="ＭＳ Ｐゴシック" pitchFamily="34" charset="-128"/>
              </a:rPr>
              <a:t>Keypad and combination locks</a:t>
            </a:r>
          </a:p>
          <a:p>
            <a:pPr lvl="2"/>
            <a:r>
              <a:rPr lang="en-US" altLang="en-US" sz="1800">
                <a:latin typeface="Arial" panose="020B0604020202020204" pitchFamily="34" charset="0"/>
                <a:ea typeface="ＭＳ Ｐゴシック" pitchFamily="34" charset="-128"/>
              </a:rPr>
              <a:t>Basic combination lock</a:t>
            </a:r>
          </a:p>
          <a:p>
            <a:pPr lvl="2"/>
            <a:r>
              <a:rPr lang="en-US" altLang="en-US" sz="1800">
                <a:latin typeface="Arial" panose="020B0604020202020204" pitchFamily="34" charset="0"/>
                <a:ea typeface="ＭＳ Ｐゴシック" pitchFamily="34" charset="-128"/>
              </a:rPr>
              <a:t>Programmable cipher lock</a:t>
            </a:r>
          </a:p>
          <a:p>
            <a:pPr lvl="1"/>
            <a:r>
              <a:rPr lang="en-US" altLang="en-US" sz="1800">
                <a:latin typeface="Arial" panose="020B0604020202020204" pitchFamily="34" charset="0"/>
                <a:ea typeface="ＭＳ Ｐゴシック" pitchFamily="34" charset="-128"/>
              </a:rPr>
              <a:t>Master key locks</a:t>
            </a:r>
          </a:p>
          <a:p>
            <a:pPr lvl="1"/>
            <a:r>
              <a:rPr lang="en-US" altLang="en-US" sz="1800">
                <a:latin typeface="Arial" panose="020B0604020202020204" pitchFamily="34" charset="0"/>
                <a:ea typeface="ＭＳ Ｐゴシック" pitchFamily="34" charset="-128"/>
              </a:rPr>
              <a:t>Device locks</a:t>
            </a:r>
          </a:p>
          <a:p>
            <a:pPr lvl="1"/>
            <a:r>
              <a:rPr lang="en-US" altLang="en-US" sz="1800">
                <a:latin typeface="Arial" panose="020B0604020202020204" pitchFamily="34" charset="0"/>
                <a:ea typeface="ＭＳ Ｐゴシック" pitchFamily="34" charset="-128"/>
              </a:rPr>
              <a:t>Ace locks</a:t>
            </a:r>
          </a:p>
          <a:p>
            <a:r>
              <a:rPr lang="en-US" altLang="en-US" sz="2000">
                <a:latin typeface="Arial" panose="020B0604020202020204" pitchFamily="34" charset="0"/>
                <a:ea typeface="ＭＳ Ｐゴシック" pitchFamily="34" charset="-128"/>
              </a:rPr>
              <a:t>Lock grades</a:t>
            </a:r>
          </a:p>
          <a:p>
            <a:pPr lvl="1"/>
            <a:r>
              <a:rPr lang="en-US" altLang="en-US" sz="1800">
                <a:latin typeface="Arial" panose="020B0604020202020204" pitchFamily="34" charset="0"/>
                <a:ea typeface="ＭＳ Ｐゴシック" pitchFamily="34" charset="-128"/>
              </a:rPr>
              <a:t>Grade 1 – provides highest security</a:t>
            </a:r>
          </a:p>
          <a:p>
            <a:pPr lvl="1"/>
            <a:r>
              <a:rPr lang="en-US" altLang="en-US" sz="1800">
                <a:latin typeface="Arial" panose="020B0604020202020204" pitchFamily="34" charset="0"/>
                <a:ea typeface="ＭＳ Ｐゴシック" pitchFamily="34" charset="-128"/>
              </a:rPr>
              <a:t>Grade 2</a:t>
            </a:r>
          </a:p>
          <a:p>
            <a:pPr lvl="1"/>
            <a:r>
              <a:rPr lang="en-US" altLang="en-US" sz="1800">
                <a:latin typeface="Arial" panose="020B0604020202020204" pitchFamily="34" charset="0"/>
                <a:ea typeface="ＭＳ Ｐゴシック" pitchFamily="34" charset="-128"/>
              </a:rPr>
              <a:t>Grade 3 – weakest design</a:t>
            </a:r>
          </a:p>
          <a:p>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209611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6106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Equipment Controls</a:t>
            </a:r>
          </a:p>
        </p:txBody>
      </p:sp>
      <p:sp>
        <p:nvSpPr>
          <p:cNvPr id="3" name="Content Placeholder 2"/>
          <p:cNvSpPr>
            <a:spLocks noGrp="1"/>
          </p:cNvSpPr>
          <p:nvPr>
            <p:ph idx="1"/>
          </p:nvPr>
        </p:nvSpPr>
        <p:spPr/>
        <p:txBody>
          <a:bodyPr/>
          <a:lstStyle/>
          <a:p>
            <a:pPr>
              <a:defRPr/>
            </a:pPr>
            <a:r>
              <a:rPr lang="en-US" sz="2400" dirty="0">
                <a:latin typeface="Arial" panose="020B0604020202020204" pitchFamily="34" charset="0"/>
                <a:ea typeface="ＭＳ Ｐゴシック" panose="020B0600070205080204" pitchFamily="34" charset="-128"/>
              </a:rPr>
              <a:t>Lock bypassing techniques</a:t>
            </a:r>
          </a:p>
          <a:p>
            <a:pPr lvl="1">
              <a:defRPr/>
            </a:pPr>
            <a:r>
              <a:rPr lang="en-US" sz="2400" dirty="0">
                <a:latin typeface="Arial" panose="020B0604020202020204" pitchFamily="34" charset="0"/>
                <a:ea typeface="ＭＳ Ｐゴシック" panose="020B0600070205080204" pitchFamily="34" charset="-128"/>
              </a:rPr>
              <a:t>Bump keys</a:t>
            </a:r>
          </a:p>
          <a:p>
            <a:pPr lvl="1">
              <a:defRPr/>
            </a:pPr>
            <a:r>
              <a:rPr lang="en-US" sz="2400" dirty="0">
                <a:latin typeface="Arial" panose="020B0604020202020204" pitchFamily="34" charset="0"/>
                <a:ea typeface="ＭＳ Ｐゴシック" panose="020B0600070205080204" pitchFamily="34" charset="-128"/>
              </a:rPr>
              <a:t>Lock picking </a:t>
            </a:r>
          </a:p>
          <a:p>
            <a:pPr lvl="1">
              <a:defRPr/>
            </a:pPr>
            <a:r>
              <a:rPr lang="en-US" sz="2400" dirty="0" err="1">
                <a:latin typeface="Arial" panose="020B0604020202020204" pitchFamily="34" charset="0"/>
                <a:ea typeface="ＭＳ Ｐゴシック" panose="020B0600070205080204" pitchFamily="34" charset="-128"/>
              </a:rPr>
              <a:t>Shimmming</a:t>
            </a:r>
            <a:endParaRPr lang="en-US" sz="2400" dirty="0">
              <a:latin typeface="Arial" panose="020B0604020202020204" pitchFamily="34" charset="0"/>
              <a:ea typeface="ＭＳ Ｐゴシック" panose="020B0600070205080204" pitchFamily="34" charset="-128"/>
            </a:endParaRPr>
          </a:p>
          <a:p>
            <a:pPr>
              <a:defRPr/>
            </a:pPr>
            <a:r>
              <a:rPr lang="en-US" sz="2400" dirty="0">
                <a:latin typeface="Arial" panose="020B0604020202020204" pitchFamily="34" charset="0"/>
                <a:ea typeface="ＭＳ Ｐゴシック" panose="020B0600070205080204" pitchFamily="34" charset="-128"/>
              </a:rPr>
              <a:t>Fax Machines</a:t>
            </a:r>
          </a:p>
          <a:p>
            <a:pPr lvl="1">
              <a:defRPr/>
            </a:pPr>
            <a:r>
              <a:rPr lang="en-US" sz="2400" dirty="0">
                <a:latin typeface="Arial" panose="020B0604020202020204" pitchFamily="34" charset="0"/>
                <a:ea typeface="ＭＳ Ｐゴシック" panose="020B0600070205080204" pitchFamily="34" charset="-128"/>
              </a:rPr>
              <a:t>Must be placed in secure location.</a:t>
            </a:r>
          </a:p>
          <a:p>
            <a:pPr lvl="1">
              <a:defRPr/>
            </a:pPr>
            <a:r>
              <a:rPr lang="en-US" sz="2400" dirty="0">
                <a:latin typeface="Arial" panose="020B0604020202020204" pitchFamily="34" charset="0"/>
                <a:ea typeface="ＭＳ Ｐゴシック" panose="020B0600070205080204" pitchFamily="34" charset="-128"/>
              </a:rPr>
              <a:t>If the fax machine uses ribbons or roll refills, those need to be shredded.</a:t>
            </a:r>
          </a:p>
          <a:p>
            <a:pPr marL="0" indent="0">
              <a:buFont typeface="Wingdings" panose="05000000000000000000" pitchFamily="2" charset="2"/>
              <a:buNone/>
              <a:defRPr/>
            </a:pPr>
            <a:endParaRPr lang="en-US" dirty="0"/>
          </a:p>
        </p:txBody>
      </p:sp>
    </p:spTree>
    <p:extLst>
      <p:ext uri="{BB962C8B-B14F-4D97-AF65-F5344CB8AC3E}">
        <p14:creationId xmlns:p14="http://schemas.microsoft.com/office/powerpoint/2010/main" val="3807333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3820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Who needs keys?</a:t>
            </a:r>
          </a:p>
        </p:txBody>
      </p:sp>
      <p:sp>
        <p:nvSpPr>
          <p:cNvPr id="5" name="Rectangle 4"/>
          <p:cNvSpPr/>
          <p:nvPr/>
        </p:nvSpPr>
        <p:spPr>
          <a:xfrm>
            <a:off x="0" y="6172200"/>
            <a:ext cx="9143405" cy="646331"/>
          </a:xfrm>
          <a:prstGeom prst="rect">
            <a:avLst/>
          </a:prstGeom>
        </p:spPr>
        <p:txBody>
          <a:bodyPr wrap="square">
            <a:spAutoFit/>
          </a:bodyPr>
          <a:lstStyle/>
          <a:p>
            <a:pPr algn="ctr"/>
            <a:r>
              <a:rPr lang="en-US" dirty="0">
                <a:hlinkClick r:id="rId2"/>
              </a:rPr>
              <a:t>https://www.youtube.com/watch?v=raBMFqZRB0s&amp;feature=youtu.be</a:t>
            </a:r>
            <a:endParaRPr lang="en-US" dirty="0"/>
          </a:p>
          <a:p>
            <a:pPr algn="ctr"/>
            <a:endParaRPr lang="en-US" dirty="0"/>
          </a:p>
        </p:txBody>
      </p:sp>
      <p:pic>
        <p:nvPicPr>
          <p:cNvPr id="2" name="Picture 1"/>
          <p:cNvPicPr>
            <a:picLocks noChangeAspect="1"/>
          </p:cNvPicPr>
          <p:nvPr/>
        </p:nvPicPr>
        <p:blipFill>
          <a:blip r:embed="rId3"/>
          <a:stretch>
            <a:fillRect/>
          </a:stretch>
        </p:blipFill>
        <p:spPr>
          <a:xfrm>
            <a:off x="1676400" y="1828800"/>
            <a:ext cx="5791200" cy="4067520"/>
          </a:xfrm>
          <a:prstGeom prst="rect">
            <a:avLst/>
          </a:prstGeom>
        </p:spPr>
      </p:pic>
    </p:spTree>
    <p:extLst>
      <p:ext uri="{BB962C8B-B14F-4D97-AF65-F5344CB8AC3E}">
        <p14:creationId xmlns:p14="http://schemas.microsoft.com/office/powerpoint/2010/main" val="1805028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6106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Lock Picking/Shimming</a:t>
            </a:r>
          </a:p>
        </p:txBody>
      </p:sp>
      <p:sp>
        <p:nvSpPr>
          <p:cNvPr id="3" name="Content Placeholder 2"/>
          <p:cNvSpPr>
            <a:spLocks noGrp="1"/>
          </p:cNvSpPr>
          <p:nvPr>
            <p:ph idx="1"/>
          </p:nvPr>
        </p:nvSpPr>
        <p:spPr>
          <a:xfrm>
            <a:off x="457200" y="1600200"/>
            <a:ext cx="7467600" cy="4953000"/>
          </a:xfrm>
        </p:spPr>
        <p:txBody>
          <a:bodyPr>
            <a:normAutofit/>
          </a:bodyPr>
          <a:lstStyle/>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endParaRPr lang="en-US" sz="2400" dirty="0">
              <a:latin typeface="Arial" panose="020B0604020202020204" pitchFamily="34" charset="0"/>
              <a:ea typeface="ＭＳ Ｐゴシック" panose="020B0600070205080204" pitchFamily="34" charset="-128"/>
            </a:endParaRPr>
          </a:p>
          <a:p>
            <a:pPr marL="36576" indent="0">
              <a:buNone/>
              <a:defRPr/>
            </a:pPr>
            <a:r>
              <a:rPr lang="en-US" sz="2400" dirty="0">
                <a:latin typeface="Arial" panose="020B0604020202020204" pitchFamily="34" charset="0"/>
                <a:ea typeface="ＭＳ Ｐゴシック" panose="020B0600070205080204" pitchFamily="34" charset="-128"/>
              </a:rPr>
              <a:t>How To make your own lock shim</a:t>
            </a:r>
          </a:p>
          <a:p>
            <a:pPr marL="0" indent="0">
              <a:buFont typeface="Wingdings" panose="05000000000000000000" pitchFamily="2" charset="2"/>
              <a:buNone/>
              <a:defRPr/>
            </a:pPr>
            <a:r>
              <a:rPr lang="en-US" sz="2000" dirty="0"/>
              <a:t>	</a:t>
            </a:r>
            <a:r>
              <a:rPr lang="en-US" sz="2000" dirty="0">
                <a:hlinkClick r:id="rId2"/>
              </a:rPr>
              <a:t>https://www.youtube.com/watch?v=ipMi6ryESqk</a:t>
            </a:r>
            <a:endParaRPr lang="en-US" sz="2000" dirty="0"/>
          </a:p>
          <a:p>
            <a:pPr marL="0" indent="0">
              <a:buFont typeface="Wingdings" panose="05000000000000000000" pitchFamily="2" charset="2"/>
              <a:buNone/>
              <a:defRPr/>
            </a:pPr>
            <a:endParaRPr lang="en-US" dirty="0"/>
          </a:p>
        </p:txBody>
      </p:sp>
      <p:pic>
        <p:nvPicPr>
          <p:cNvPr id="1026" name="Picture 2" descr="http://4.bp.blogspot.com/-EdI_Jh-kdAI/T_psMeYANyI/AAAAAAAAAyo/3YHlOJyzEN8/s320/pin+tumbl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6644"/>
            <a:ext cx="3048000" cy="1771651"/>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2.bp.blogspot.com/-CO__w7uoQpI/T_pxeUVCm6I/AAAAAAAAAy0/cJ4RjC0LqXo/s320/lockpick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328057"/>
            <a:ext cx="5791200" cy="380047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48409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3820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Lock picking concerns</a:t>
            </a:r>
          </a:p>
        </p:txBody>
      </p:sp>
      <p:sp>
        <p:nvSpPr>
          <p:cNvPr id="3" name="Rectangle 2"/>
          <p:cNvSpPr/>
          <p:nvPr/>
        </p:nvSpPr>
        <p:spPr>
          <a:xfrm>
            <a:off x="5029200" y="4567605"/>
            <a:ext cx="4089400" cy="2585323"/>
          </a:xfrm>
          <a:prstGeom prst="rect">
            <a:avLst/>
          </a:prstGeom>
        </p:spPr>
        <p:txBody>
          <a:bodyPr wrap="square">
            <a:spAutoFit/>
          </a:bodyPr>
          <a:lstStyle/>
          <a:p>
            <a:r>
              <a:rPr lang="en-US" dirty="0">
                <a:hlinkClick r:id="rId2"/>
              </a:rPr>
              <a:t>https://xi.hope.net/schedule.html#-the-tsa-keys-leak-government-backdoors-and-the-dangers-of-security-theater-</a:t>
            </a:r>
            <a:endParaRPr lang="en-US" dirty="0"/>
          </a:p>
          <a:p>
            <a:endParaRPr lang="en-US" dirty="0"/>
          </a:p>
          <a:p>
            <a:r>
              <a:rPr lang="en-US" dirty="0">
                <a:hlinkClick r:id="rId3"/>
              </a:rPr>
              <a:t>https://www.engadget.com/2015/08/22/tsa-reveals-master-baggage-keys/</a:t>
            </a:r>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3429000" y="1295400"/>
            <a:ext cx="5566640" cy="3048000"/>
          </a:xfrm>
          <a:prstGeom prst="rect">
            <a:avLst/>
          </a:prstGeom>
        </p:spPr>
      </p:pic>
      <p:pic>
        <p:nvPicPr>
          <p:cNvPr id="5" name="Picture 4"/>
          <p:cNvPicPr>
            <a:picLocks noChangeAspect="1"/>
          </p:cNvPicPr>
          <p:nvPr/>
        </p:nvPicPr>
        <p:blipFill>
          <a:blip r:embed="rId5"/>
          <a:stretch>
            <a:fillRect/>
          </a:stretch>
        </p:blipFill>
        <p:spPr>
          <a:xfrm>
            <a:off x="76200" y="2286000"/>
            <a:ext cx="5001857" cy="4343400"/>
          </a:xfrm>
          <a:prstGeom prst="rect">
            <a:avLst/>
          </a:prstGeom>
        </p:spPr>
      </p:pic>
    </p:spTree>
    <p:extLst>
      <p:ext uri="{BB962C8B-B14F-4D97-AF65-F5344CB8AC3E}">
        <p14:creationId xmlns:p14="http://schemas.microsoft.com/office/powerpoint/2010/main" val="575204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3820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Who needs keys?</a:t>
            </a:r>
          </a:p>
        </p:txBody>
      </p:sp>
      <p:pic>
        <p:nvPicPr>
          <p:cNvPr id="4" name="Picture 3"/>
          <p:cNvPicPr>
            <a:picLocks noChangeAspect="1"/>
          </p:cNvPicPr>
          <p:nvPr/>
        </p:nvPicPr>
        <p:blipFill>
          <a:blip r:embed="rId2"/>
          <a:stretch>
            <a:fillRect/>
          </a:stretch>
        </p:blipFill>
        <p:spPr>
          <a:xfrm>
            <a:off x="0" y="1295400"/>
            <a:ext cx="9144000" cy="4707587"/>
          </a:xfrm>
          <a:prstGeom prst="rect">
            <a:avLst/>
          </a:prstGeom>
        </p:spPr>
      </p:pic>
      <p:sp>
        <p:nvSpPr>
          <p:cNvPr id="5" name="Rectangle 4"/>
          <p:cNvSpPr/>
          <p:nvPr/>
        </p:nvSpPr>
        <p:spPr>
          <a:xfrm>
            <a:off x="1219200" y="6172200"/>
            <a:ext cx="6400800" cy="646331"/>
          </a:xfrm>
          <a:prstGeom prst="rect">
            <a:avLst/>
          </a:prstGeom>
        </p:spPr>
        <p:txBody>
          <a:bodyPr wrap="square">
            <a:spAutoFit/>
          </a:bodyPr>
          <a:lstStyle/>
          <a:p>
            <a:r>
              <a:rPr lang="en-US" dirty="0">
                <a:hlinkClick r:id="rId3"/>
              </a:rPr>
              <a:t>https://www.youtube.com/watch?v=SDl4AO4ancI</a:t>
            </a:r>
            <a:endParaRPr lang="en-US" dirty="0"/>
          </a:p>
          <a:p>
            <a:endParaRPr lang="en-US" dirty="0"/>
          </a:p>
        </p:txBody>
      </p:sp>
    </p:spTree>
    <p:extLst>
      <p:ext uri="{BB962C8B-B14F-4D97-AF65-F5344CB8AC3E}">
        <p14:creationId xmlns:p14="http://schemas.microsoft.com/office/powerpoint/2010/main" val="3375386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Attack methodology…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1"/>
          <p:cNvGrpSpPr>
            <a:grpSpLocks/>
          </p:cNvGrpSpPr>
          <p:nvPr/>
        </p:nvGrpSpPr>
        <p:grpSpPr bwMode="auto">
          <a:xfrm>
            <a:off x="2782888" y="2476500"/>
            <a:ext cx="3436937" cy="2965450"/>
            <a:chOff x="1740" y="1248"/>
            <a:chExt cx="2418" cy="1812"/>
          </a:xfrm>
        </p:grpSpPr>
        <p:sp>
          <p:nvSpPr>
            <p:cNvPr id="10" name="AutoShape 20"/>
            <p:cNvSpPr>
              <a:spLocks noChangeArrowheads="1"/>
            </p:cNvSpPr>
            <p:nvPr/>
          </p:nvSpPr>
          <p:spPr bwMode="auto">
            <a:xfrm rot="10800000">
              <a:off x="1740" y="1248"/>
              <a:ext cx="1200" cy="1638"/>
            </a:xfrm>
            <a:prstGeom prst="curvedLeftArrow">
              <a:avLst>
                <a:gd name="adj1" fmla="val 27300"/>
                <a:gd name="adj2" fmla="val 54600"/>
                <a:gd name="adj3" fmla="val 33333"/>
              </a:avLst>
            </a:prstGeom>
            <a:solidFill>
              <a:srgbClr val="000066">
                <a:alpha val="50195"/>
              </a:srgbClr>
            </a:solidFill>
            <a:ln w="12700" cap="sq">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9"/>
            <p:cNvSpPr>
              <a:spLocks noChangeArrowheads="1"/>
            </p:cNvSpPr>
            <p:nvPr/>
          </p:nvSpPr>
          <p:spPr bwMode="auto">
            <a:xfrm>
              <a:off x="2958" y="1422"/>
              <a:ext cx="1200" cy="1638"/>
            </a:xfrm>
            <a:prstGeom prst="curvedLeftArrow">
              <a:avLst>
                <a:gd name="adj1" fmla="val 27300"/>
                <a:gd name="adj2" fmla="val 54600"/>
                <a:gd name="adj3" fmla="val 33333"/>
              </a:avLst>
            </a:prstGeom>
            <a:solidFill>
              <a:srgbClr val="000066">
                <a:alpha val="50195"/>
              </a:srgbClr>
            </a:solidFill>
            <a:ln w="12700" cap="sq">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AutoShape 6"/>
          <p:cNvSpPr>
            <a:spLocks noChangeArrowheads="1"/>
          </p:cNvSpPr>
          <p:nvPr/>
        </p:nvSpPr>
        <p:spPr bwMode="auto">
          <a:xfrm>
            <a:off x="4572000" y="190500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1. </a:t>
            </a:r>
            <a:r>
              <a:rPr lang="en-US" dirty="0">
                <a:solidFill>
                  <a:schemeClr val="tx1"/>
                </a:solidFill>
              </a:rPr>
              <a:t>Reconnaissance</a:t>
            </a:r>
          </a:p>
        </p:txBody>
      </p:sp>
      <p:sp>
        <p:nvSpPr>
          <p:cNvPr id="13" name="AutoShape 9"/>
          <p:cNvSpPr>
            <a:spLocks noChangeArrowheads="1"/>
          </p:cNvSpPr>
          <p:nvPr/>
        </p:nvSpPr>
        <p:spPr bwMode="auto">
          <a:xfrm>
            <a:off x="5959193" y="320438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2. Network Discovery</a:t>
            </a:r>
          </a:p>
        </p:txBody>
      </p:sp>
      <p:sp>
        <p:nvSpPr>
          <p:cNvPr id="14" name="AutoShape 10"/>
          <p:cNvSpPr>
            <a:spLocks noChangeArrowheads="1"/>
          </p:cNvSpPr>
          <p:nvPr/>
        </p:nvSpPr>
        <p:spPr bwMode="auto">
          <a:xfrm>
            <a:off x="5959194" y="4299429"/>
            <a:ext cx="3049587"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2. Host/Port Discovery</a:t>
            </a:r>
          </a:p>
        </p:txBody>
      </p:sp>
      <p:sp>
        <p:nvSpPr>
          <p:cNvPr id="15" name="AutoShape 11"/>
          <p:cNvSpPr>
            <a:spLocks noChangeArrowheads="1"/>
          </p:cNvSpPr>
          <p:nvPr/>
        </p:nvSpPr>
        <p:spPr bwMode="auto">
          <a:xfrm>
            <a:off x="1066800" y="5410200"/>
            <a:ext cx="3332162"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3.  Vulnerability </a:t>
            </a:r>
            <a:r>
              <a:rPr lang="en-US" dirty="0">
                <a:solidFill>
                  <a:schemeClr val="tx1"/>
                </a:solidFill>
              </a:rPr>
              <a:t>Identification</a:t>
            </a:r>
          </a:p>
        </p:txBody>
      </p:sp>
      <p:sp>
        <p:nvSpPr>
          <p:cNvPr id="16" name="AutoShape 12"/>
          <p:cNvSpPr>
            <a:spLocks noChangeArrowheads="1"/>
          </p:cNvSpPr>
          <p:nvPr/>
        </p:nvSpPr>
        <p:spPr bwMode="auto">
          <a:xfrm>
            <a:off x="152400" y="4343400"/>
            <a:ext cx="3332163"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4. Compromise Targets</a:t>
            </a:r>
          </a:p>
        </p:txBody>
      </p:sp>
      <p:sp>
        <p:nvSpPr>
          <p:cNvPr id="17" name="AutoShape 13"/>
          <p:cNvSpPr>
            <a:spLocks noChangeArrowheads="1"/>
          </p:cNvSpPr>
          <p:nvPr/>
        </p:nvSpPr>
        <p:spPr bwMode="auto">
          <a:xfrm>
            <a:off x="4886074" y="5410200"/>
            <a:ext cx="3049587"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3.Application Identification</a:t>
            </a:r>
          </a:p>
        </p:txBody>
      </p:sp>
      <p:sp>
        <p:nvSpPr>
          <p:cNvPr id="21" name="AutoShape 15"/>
          <p:cNvSpPr>
            <a:spLocks noChangeArrowheads="1"/>
          </p:cNvSpPr>
          <p:nvPr/>
        </p:nvSpPr>
        <p:spPr bwMode="auto">
          <a:xfrm>
            <a:off x="1143000" y="190500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rgbClr val="FFFFFF"/>
                </a:solidFill>
              </a:rPr>
              <a:t>6. Hide/Cover Tracks</a:t>
            </a:r>
          </a:p>
        </p:txBody>
      </p:sp>
      <p:sp>
        <p:nvSpPr>
          <p:cNvPr id="22" name="AutoShape 15"/>
          <p:cNvSpPr>
            <a:spLocks noChangeArrowheads="1"/>
          </p:cNvSpPr>
          <p:nvPr/>
        </p:nvSpPr>
        <p:spPr bwMode="auto">
          <a:xfrm>
            <a:off x="307975" y="320438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5. Gain Foothold</a:t>
            </a:r>
          </a:p>
        </p:txBody>
      </p:sp>
    </p:spTree>
    <p:extLst>
      <p:ext uri="{BB962C8B-B14F-4D97-AF65-F5344CB8AC3E}">
        <p14:creationId xmlns:p14="http://schemas.microsoft.com/office/powerpoint/2010/main" val="134262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3820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Area Controls</a:t>
            </a:r>
          </a:p>
        </p:txBody>
      </p:sp>
      <p:sp>
        <p:nvSpPr>
          <p:cNvPr id="9219"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Solid doors for server rooms </a:t>
            </a:r>
          </a:p>
          <a:p>
            <a:r>
              <a:rPr lang="en-US" altLang="en-US" sz="2400">
                <a:latin typeface="Arial" panose="020B0604020202020204" pitchFamily="34" charset="0"/>
                <a:ea typeface="ＭＳ Ｐゴシック" pitchFamily="34" charset="-128"/>
              </a:rPr>
              <a:t>True floor-to-ceiling walls</a:t>
            </a:r>
          </a:p>
          <a:p>
            <a:r>
              <a:rPr lang="en-US" altLang="en-US" sz="2400">
                <a:latin typeface="Arial" panose="020B0604020202020204" pitchFamily="34" charset="0"/>
                <a:ea typeface="ＭＳ Ｐゴシック" pitchFamily="34" charset="-128"/>
              </a:rPr>
              <a:t>Windows</a:t>
            </a:r>
          </a:p>
          <a:p>
            <a:r>
              <a:rPr lang="en-US" altLang="en-US" sz="2400">
                <a:latin typeface="Arial" panose="020B0604020202020204" pitchFamily="34" charset="0"/>
                <a:ea typeface="ＭＳ Ｐゴシック" pitchFamily="34" charset="-128"/>
              </a:rPr>
              <a:t>Closed-circuit TV cameras</a:t>
            </a:r>
          </a:p>
          <a:p>
            <a:pPr lvl="1"/>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153650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534400" cy="12493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Location Data and Geotagging</a:t>
            </a:r>
          </a:p>
        </p:txBody>
      </p:sp>
      <p:sp>
        <p:nvSpPr>
          <p:cNvPr id="10243"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Location data is typically collected in latitudes and longitudes</a:t>
            </a:r>
          </a:p>
          <a:p>
            <a:r>
              <a:rPr lang="en-US" altLang="en-US" sz="2400">
                <a:latin typeface="Arial" panose="020B0604020202020204" pitchFamily="34" charset="0"/>
                <a:ea typeface="ＭＳ Ｐゴシック" pitchFamily="34" charset="-128"/>
              </a:rPr>
              <a:t>Location data can be collected by</a:t>
            </a:r>
          </a:p>
          <a:p>
            <a:pPr lvl="1"/>
            <a:r>
              <a:rPr lang="en-US" altLang="en-US" sz="2400">
                <a:latin typeface="Arial" panose="020B0604020202020204" pitchFamily="34" charset="0"/>
                <a:ea typeface="ＭＳ Ｐゴシック" pitchFamily="34" charset="-128"/>
              </a:rPr>
              <a:t>Geotagging</a:t>
            </a:r>
          </a:p>
          <a:p>
            <a:pPr lvl="1"/>
            <a:r>
              <a:rPr lang="en-US" altLang="en-US" sz="2400">
                <a:latin typeface="Arial" panose="020B0604020202020204" pitchFamily="34" charset="0"/>
                <a:ea typeface="ＭＳ Ｐゴシック" pitchFamily="34" charset="-128"/>
              </a:rPr>
              <a:t>Smartphone triangulation</a:t>
            </a:r>
          </a:p>
        </p:txBody>
      </p:sp>
    </p:spTree>
    <p:extLst>
      <p:ext uri="{BB962C8B-B14F-4D97-AF65-F5344CB8AC3E}">
        <p14:creationId xmlns:p14="http://schemas.microsoft.com/office/powerpoint/2010/main" val="129873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534400" cy="12493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Location Data and Geotagging</a:t>
            </a:r>
          </a:p>
        </p:txBody>
      </p:sp>
      <p:sp>
        <p:nvSpPr>
          <p:cNvPr id="10243" name="Content Placeholder 2"/>
          <p:cNvSpPr>
            <a:spLocks noGrp="1"/>
          </p:cNvSpPr>
          <p:nvPr>
            <p:ph idx="1"/>
          </p:nvPr>
        </p:nvSpPr>
        <p:spPr>
          <a:xfrm>
            <a:off x="6251028" y="4704848"/>
            <a:ext cx="2740572" cy="1878514"/>
          </a:xfrm>
        </p:spPr>
        <p:txBody>
          <a:bodyPr>
            <a:normAutofit fontScale="70000" lnSpcReduction="20000"/>
          </a:bodyPr>
          <a:lstStyle/>
          <a:p>
            <a:r>
              <a:rPr lang="en-US" sz="1800" dirty="0">
                <a:hlinkClick r:id="rId2"/>
              </a:rPr>
              <a:t>https://www.engadget.com/2019/08/09/3fun-dating-app-exposes-users-data/</a:t>
            </a:r>
            <a:endParaRPr lang="en-US" sz="1800" dirty="0">
              <a:hlinkClick r:id="" action="ppaction://noaction"/>
            </a:endParaRPr>
          </a:p>
          <a:p>
            <a:endParaRPr lang="en-US" sz="1800" dirty="0">
              <a:hlinkClick r:id="" action="ppaction://noaction"/>
            </a:endParaRPr>
          </a:p>
          <a:p>
            <a:r>
              <a:rPr lang="en-US" sz="1800" dirty="0">
                <a:hlinkClick r:id="" action="ppaction://noaction"/>
              </a:rPr>
              <a:t>https://www.pentestpartners.com/security-blog/group-sex-app-leaks-locations-pictures-and-other-personal-details-identifies-users-in-white-house-and-supreme-court/</a:t>
            </a:r>
            <a:endParaRPr lang="en-US" altLang="en-US" sz="1800" dirty="0">
              <a:latin typeface="Arial" panose="020B0604020202020204" pitchFamily="34" charset="0"/>
              <a:ea typeface="ＭＳ Ｐゴシック" pitchFamily="34" charset="-128"/>
            </a:endParaRPr>
          </a:p>
        </p:txBody>
      </p:sp>
      <p:pic>
        <p:nvPicPr>
          <p:cNvPr id="3" name="Picture 2">
            <a:extLst>
              <a:ext uri="{FF2B5EF4-FFF2-40B4-BE49-F238E27FC236}">
                <a16:creationId xmlns:a16="http://schemas.microsoft.com/office/drawing/2014/main" id="{15C42F5A-2786-0741-B976-3267380424FE}"/>
              </a:ext>
            </a:extLst>
          </p:cNvPr>
          <p:cNvPicPr>
            <a:picLocks noChangeAspect="1"/>
          </p:cNvPicPr>
          <p:nvPr/>
        </p:nvPicPr>
        <p:blipFill>
          <a:blip r:embed="rId3"/>
          <a:stretch>
            <a:fillRect/>
          </a:stretch>
        </p:blipFill>
        <p:spPr>
          <a:xfrm>
            <a:off x="282028" y="1524000"/>
            <a:ext cx="5969000" cy="4978400"/>
          </a:xfrm>
          <a:prstGeom prst="rect">
            <a:avLst/>
          </a:prstGeom>
        </p:spPr>
      </p:pic>
      <p:pic>
        <p:nvPicPr>
          <p:cNvPr id="4" name="Picture 3">
            <a:extLst>
              <a:ext uri="{FF2B5EF4-FFF2-40B4-BE49-F238E27FC236}">
                <a16:creationId xmlns:a16="http://schemas.microsoft.com/office/drawing/2014/main" id="{0DEBB1F2-1A38-3E44-8893-EA231AC5658F}"/>
              </a:ext>
            </a:extLst>
          </p:cNvPr>
          <p:cNvPicPr>
            <a:picLocks noChangeAspect="1"/>
          </p:cNvPicPr>
          <p:nvPr/>
        </p:nvPicPr>
        <p:blipFill>
          <a:blip r:embed="rId4"/>
          <a:stretch>
            <a:fillRect/>
          </a:stretch>
        </p:blipFill>
        <p:spPr>
          <a:xfrm>
            <a:off x="4557715" y="1752600"/>
            <a:ext cx="4433886" cy="2817365"/>
          </a:xfrm>
          <a:prstGeom prst="rect">
            <a:avLst/>
          </a:prstGeom>
        </p:spPr>
      </p:pic>
    </p:spTree>
    <p:extLst>
      <p:ext uri="{BB962C8B-B14F-4D97-AF65-F5344CB8AC3E}">
        <p14:creationId xmlns:p14="http://schemas.microsoft.com/office/powerpoint/2010/main" val="1279192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534400" cy="1249362"/>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Location Data and Geotagging</a:t>
            </a:r>
          </a:p>
        </p:txBody>
      </p:sp>
      <p:pic>
        <p:nvPicPr>
          <p:cNvPr id="3" name="Picture 2">
            <a:extLst>
              <a:ext uri="{FF2B5EF4-FFF2-40B4-BE49-F238E27FC236}">
                <a16:creationId xmlns:a16="http://schemas.microsoft.com/office/drawing/2014/main" id="{957886B7-6B4B-88F1-18F3-A2DF7274D941}"/>
              </a:ext>
            </a:extLst>
          </p:cNvPr>
          <p:cNvPicPr>
            <a:picLocks noChangeAspect="1"/>
          </p:cNvPicPr>
          <p:nvPr/>
        </p:nvPicPr>
        <p:blipFill>
          <a:blip r:embed="rId2"/>
          <a:stretch>
            <a:fillRect/>
          </a:stretch>
        </p:blipFill>
        <p:spPr>
          <a:xfrm>
            <a:off x="1424973" y="1750142"/>
            <a:ext cx="6784962" cy="4725352"/>
          </a:xfrm>
          <a:prstGeom prst="rect">
            <a:avLst/>
          </a:prstGeom>
        </p:spPr>
      </p:pic>
    </p:spTree>
    <p:extLst>
      <p:ext uri="{BB962C8B-B14F-4D97-AF65-F5344CB8AC3E}">
        <p14:creationId xmlns:p14="http://schemas.microsoft.com/office/powerpoint/2010/main" val="1976791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74638"/>
            <a:ext cx="8534400" cy="1143000"/>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Facility Controls</a:t>
            </a:r>
          </a:p>
        </p:txBody>
      </p:sp>
      <p:sp>
        <p:nvSpPr>
          <p:cNvPr id="11267"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Fences</a:t>
            </a:r>
          </a:p>
          <a:p>
            <a:r>
              <a:rPr lang="en-US" altLang="en-US" sz="2400">
                <a:latin typeface="Arial" panose="020B0604020202020204" pitchFamily="34" charset="0"/>
                <a:ea typeface="ＭＳ Ｐゴシック" pitchFamily="34" charset="-128"/>
              </a:rPr>
              <a:t>Lights</a:t>
            </a:r>
          </a:p>
          <a:p>
            <a:r>
              <a:rPr lang="en-US" altLang="en-US" sz="2400">
                <a:latin typeface="Arial" panose="020B0604020202020204" pitchFamily="34" charset="0"/>
                <a:ea typeface="ＭＳ Ｐゴシック" pitchFamily="34" charset="-128"/>
              </a:rPr>
              <a:t>Guards</a:t>
            </a:r>
          </a:p>
          <a:p>
            <a:r>
              <a:rPr lang="en-US" altLang="en-US" sz="2400">
                <a:latin typeface="Arial" panose="020B0604020202020204" pitchFamily="34" charset="0"/>
                <a:ea typeface="ＭＳ Ｐゴシック" pitchFamily="34" charset="-128"/>
              </a:rPr>
              <a:t>Dogs</a:t>
            </a:r>
          </a:p>
          <a:p>
            <a:r>
              <a:rPr lang="en-US" altLang="en-US" sz="2400">
                <a:latin typeface="Arial" panose="020B0604020202020204" pitchFamily="34" charset="0"/>
                <a:ea typeface="ＭＳ Ｐゴシック" pitchFamily="34" charset="-128"/>
              </a:rPr>
              <a:t>Gates</a:t>
            </a:r>
          </a:p>
          <a:p>
            <a:r>
              <a:rPr lang="en-US" altLang="en-US" sz="2400">
                <a:latin typeface="Arial" panose="020B0604020202020204" pitchFamily="34" charset="0"/>
                <a:ea typeface="ＭＳ Ｐゴシック" pitchFamily="34" charset="-128"/>
              </a:rPr>
              <a:t>Locks</a:t>
            </a:r>
          </a:p>
          <a:p>
            <a:r>
              <a:rPr lang="en-US" altLang="en-US" sz="2400">
                <a:latin typeface="Arial" panose="020B0604020202020204" pitchFamily="34" charset="0"/>
                <a:ea typeface="ＭＳ Ｐゴシック" pitchFamily="34" charset="-128"/>
              </a:rPr>
              <a:t>Bollards</a:t>
            </a:r>
          </a:p>
          <a:p>
            <a:r>
              <a:rPr lang="en-US" altLang="en-US" sz="2400">
                <a:latin typeface="Arial" panose="020B0604020202020204" pitchFamily="34" charset="0"/>
                <a:ea typeface="ＭＳ Ｐゴシック" pitchFamily="34" charset="-128"/>
              </a:rPr>
              <a:t>Turnstile</a:t>
            </a:r>
          </a:p>
          <a:p>
            <a:r>
              <a:rPr lang="en-US" altLang="en-US" sz="2400">
                <a:latin typeface="Arial" panose="020B0604020202020204" pitchFamily="34" charset="0"/>
                <a:ea typeface="ＭＳ Ｐゴシック" pitchFamily="34" charset="-128"/>
              </a:rPr>
              <a:t>Mantraps</a:t>
            </a:r>
          </a:p>
          <a:p>
            <a:pPr>
              <a:buFont typeface="Wingdings" panose="05000000000000000000" pitchFamily="2" charset="2"/>
              <a:buNone/>
            </a:pPr>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337500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458200" cy="1173162"/>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Personal Safety Controls</a:t>
            </a:r>
          </a:p>
        </p:txBody>
      </p:sp>
      <p:sp>
        <p:nvSpPr>
          <p:cNvPr id="12291" name="Content Placeholder 2"/>
          <p:cNvSpPr>
            <a:spLocks noGrp="1"/>
          </p:cNvSpPr>
          <p:nvPr>
            <p:ph idx="1"/>
          </p:nvPr>
        </p:nvSpPr>
        <p:spPr>
          <a:xfrm>
            <a:off x="457199" y="1600200"/>
            <a:ext cx="7978877" cy="4525963"/>
          </a:xfrm>
        </p:spPr>
        <p:txBody>
          <a:bodyPr/>
          <a:lstStyle/>
          <a:p>
            <a:r>
              <a:rPr lang="en-US" altLang="en-US" sz="2400" dirty="0">
                <a:latin typeface="Arial" panose="020B0604020202020204" pitchFamily="34" charset="0"/>
                <a:ea typeface="ＭＳ Ｐゴシック" pitchFamily="34" charset="-128"/>
              </a:rPr>
              <a:t>Fire prevention and detection systems:</a:t>
            </a:r>
          </a:p>
          <a:p>
            <a:pPr lvl="1"/>
            <a:r>
              <a:rPr lang="en-US" altLang="en-US" sz="2400" dirty="0">
                <a:latin typeface="Arial" panose="020B0604020202020204" pitchFamily="34" charset="0"/>
                <a:ea typeface="ＭＳ Ｐゴシック" pitchFamily="34" charset="-128"/>
              </a:rPr>
              <a:t>Heat activated</a:t>
            </a:r>
          </a:p>
          <a:p>
            <a:pPr lvl="1"/>
            <a:r>
              <a:rPr lang="en-US" altLang="en-US" sz="2400" dirty="0">
                <a:latin typeface="Arial" panose="020B0604020202020204" pitchFamily="34" charset="0"/>
                <a:ea typeface="ＭＳ Ｐゴシック" pitchFamily="34" charset="-128"/>
              </a:rPr>
              <a:t>Smoke activated</a:t>
            </a:r>
          </a:p>
          <a:p>
            <a:r>
              <a:rPr lang="en-US" altLang="en-US" sz="2400" dirty="0">
                <a:latin typeface="Arial" panose="020B0604020202020204" pitchFamily="34" charset="0"/>
                <a:ea typeface="ＭＳ Ｐゴシック" pitchFamily="34" charset="-128"/>
              </a:rPr>
              <a:t>Fire suppression systems:</a:t>
            </a:r>
          </a:p>
          <a:p>
            <a:pPr lvl="1"/>
            <a:r>
              <a:rPr lang="en-US" altLang="en-US" sz="2400" dirty="0">
                <a:latin typeface="Arial" panose="020B0604020202020204" pitchFamily="34" charset="0"/>
                <a:ea typeface="ＭＳ Ｐゴシック" pitchFamily="34" charset="-128"/>
              </a:rPr>
              <a:t>Class A – Paper or wood – Water, Soda Acid</a:t>
            </a:r>
          </a:p>
          <a:p>
            <a:pPr lvl="1"/>
            <a:r>
              <a:rPr lang="en-US" altLang="en-US" sz="2400" dirty="0">
                <a:latin typeface="Arial" panose="020B0604020202020204" pitchFamily="34" charset="0"/>
                <a:ea typeface="ＭＳ Ｐゴシック" pitchFamily="34" charset="-128"/>
              </a:rPr>
              <a:t>Class B – Gasoline or oil – CO2, Soda Acid, Halon</a:t>
            </a:r>
          </a:p>
          <a:p>
            <a:pPr lvl="1"/>
            <a:r>
              <a:rPr lang="en-US" altLang="en-US" sz="2400" dirty="0">
                <a:latin typeface="Arial" panose="020B0604020202020204" pitchFamily="34" charset="0"/>
                <a:ea typeface="ＭＳ Ｐゴシック" pitchFamily="34" charset="-128"/>
              </a:rPr>
              <a:t>Class C  - Electronic or computer – CO2, Halon</a:t>
            </a:r>
          </a:p>
          <a:p>
            <a:pPr lvl="1"/>
            <a:r>
              <a:rPr lang="en-US" altLang="en-US" sz="2400" dirty="0">
                <a:latin typeface="Arial" panose="020B0604020202020204" pitchFamily="34" charset="0"/>
                <a:ea typeface="ＭＳ Ｐゴシック" pitchFamily="34" charset="-128"/>
              </a:rPr>
              <a:t>Class D – Combustible Metals – dry powder</a:t>
            </a:r>
          </a:p>
        </p:txBody>
      </p:sp>
    </p:spTree>
    <p:extLst>
      <p:ext uri="{BB962C8B-B14F-4D97-AF65-F5344CB8AC3E}">
        <p14:creationId xmlns:p14="http://schemas.microsoft.com/office/powerpoint/2010/main" val="1301928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458200" cy="1173162"/>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Physical Access Control</a:t>
            </a:r>
          </a:p>
        </p:txBody>
      </p:sp>
      <p:sp>
        <p:nvSpPr>
          <p:cNvPr id="13315" name="Content Placeholder 2"/>
          <p:cNvSpPr>
            <a:spLocks noGrp="1"/>
          </p:cNvSpPr>
          <p:nvPr>
            <p:ph idx="1"/>
          </p:nvPr>
        </p:nvSpPr>
        <p:spPr/>
        <p:txBody>
          <a:bodyPr>
            <a:normAutofit lnSpcReduction="10000"/>
          </a:bodyPr>
          <a:lstStyle/>
          <a:p>
            <a:r>
              <a:rPr lang="en-US" altLang="en-US" sz="2000">
                <a:latin typeface="Arial" panose="020B0604020202020204" pitchFamily="34" charset="0"/>
                <a:ea typeface="ＭＳ Ｐゴシック" pitchFamily="34" charset="-128"/>
              </a:rPr>
              <a:t>Authentication:</a:t>
            </a:r>
          </a:p>
          <a:p>
            <a:pPr lvl="1"/>
            <a:r>
              <a:rPr lang="en-US" altLang="en-US" sz="2000">
                <a:latin typeface="Arial" panose="020B0604020202020204" pitchFamily="34" charset="0"/>
                <a:ea typeface="ＭＳ Ｐゴシック" pitchFamily="34" charset="-128"/>
              </a:rPr>
              <a:t>Passwords and pin numbers – something you know</a:t>
            </a:r>
          </a:p>
          <a:p>
            <a:pPr lvl="1"/>
            <a:r>
              <a:rPr lang="en-US" altLang="en-US" sz="2000">
                <a:latin typeface="Arial" panose="020B0604020202020204" pitchFamily="34" charset="0"/>
                <a:ea typeface="ＭＳ Ｐゴシック" pitchFamily="34" charset="-128"/>
              </a:rPr>
              <a:t>Tokens, smart cards, and magnetic strip cards – something you have</a:t>
            </a:r>
          </a:p>
          <a:p>
            <a:pPr lvl="1"/>
            <a:r>
              <a:rPr lang="en-US" altLang="en-US" sz="2000">
                <a:latin typeface="Arial" panose="020B0604020202020204" pitchFamily="34" charset="0"/>
                <a:ea typeface="ＭＳ Ｐゴシック" pitchFamily="34" charset="-128"/>
              </a:rPr>
              <a:t>Biometrics – something you are:</a:t>
            </a:r>
          </a:p>
          <a:p>
            <a:pPr lvl="2"/>
            <a:r>
              <a:rPr lang="en-US" altLang="en-US" sz="2000">
                <a:latin typeface="Arial" panose="020B0604020202020204" pitchFamily="34" charset="0"/>
                <a:ea typeface="ＭＳ Ｐゴシック" pitchFamily="34" charset="-128"/>
              </a:rPr>
              <a:t>Considered a strong form of authentication</a:t>
            </a:r>
          </a:p>
          <a:p>
            <a:pPr lvl="2"/>
            <a:r>
              <a:rPr lang="en-US" altLang="en-US" sz="2000">
                <a:latin typeface="Arial" panose="020B0604020202020204" pitchFamily="34" charset="0"/>
                <a:ea typeface="ＭＳ Ｐゴシック" pitchFamily="34" charset="-128"/>
              </a:rPr>
              <a:t>Fingerprints</a:t>
            </a:r>
          </a:p>
          <a:p>
            <a:pPr lvl="2"/>
            <a:r>
              <a:rPr lang="en-US" altLang="en-US" sz="2000">
                <a:latin typeface="Arial" panose="020B0604020202020204" pitchFamily="34" charset="0"/>
                <a:ea typeface="ＭＳ Ｐゴシック" pitchFamily="34" charset="-128"/>
              </a:rPr>
              <a:t>Facial scans</a:t>
            </a:r>
          </a:p>
          <a:p>
            <a:pPr lvl="2"/>
            <a:r>
              <a:rPr lang="en-US" altLang="en-US" sz="2000">
                <a:latin typeface="Arial" panose="020B0604020202020204" pitchFamily="34" charset="0"/>
                <a:ea typeface="ＭＳ Ｐゴシック" pitchFamily="34" charset="-128"/>
              </a:rPr>
              <a:t>Hand geometry</a:t>
            </a:r>
          </a:p>
          <a:p>
            <a:pPr lvl="2"/>
            <a:r>
              <a:rPr lang="en-US" altLang="en-US" sz="2000">
                <a:latin typeface="Arial" panose="020B0604020202020204" pitchFamily="34" charset="0"/>
                <a:ea typeface="ＭＳ Ｐゴシック" pitchFamily="34" charset="-128"/>
              </a:rPr>
              <a:t>Palm scan</a:t>
            </a:r>
          </a:p>
          <a:p>
            <a:pPr lvl="2"/>
            <a:r>
              <a:rPr lang="en-US" altLang="en-US" sz="2000">
                <a:latin typeface="Arial" panose="020B0604020202020204" pitchFamily="34" charset="0"/>
                <a:ea typeface="ＭＳ Ｐゴシック" pitchFamily="34" charset="-128"/>
              </a:rPr>
              <a:t>Retina pattern</a:t>
            </a:r>
          </a:p>
          <a:p>
            <a:pPr lvl="2"/>
            <a:r>
              <a:rPr lang="en-US" altLang="en-US" sz="2000">
                <a:latin typeface="Arial" panose="020B0604020202020204" pitchFamily="34" charset="0"/>
                <a:ea typeface="ＭＳ Ｐゴシック" pitchFamily="34" charset="-128"/>
              </a:rPr>
              <a:t>Iris recognition</a:t>
            </a:r>
          </a:p>
          <a:p>
            <a:pPr lvl="2"/>
            <a:r>
              <a:rPr lang="en-US" altLang="en-US" sz="2000">
                <a:latin typeface="Arial" panose="020B0604020202020204" pitchFamily="34" charset="0"/>
                <a:ea typeface="ＭＳ Ｐゴシック" pitchFamily="34" charset="-128"/>
              </a:rPr>
              <a:t>Voice recognition</a:t>
            </a:r>
            <a:endParaRPr lang="en-US" altLang="en-US" sz="2400">
              <a:latin typeface="Arial" panose="020B0604020202020204" pitchFamily="34" charset="0"/>
              <a:ea typeface="ＭＳ Ｐゴシック" pitchFamily="34" charset="-128"/>
            </a:endParaRPr>
          </a:p>
          <a:p>
            <a:pPr lvl="2"/>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2345135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458200" cy="1173162"/>
          </a:xfrm>
        </p:spPr>
        <p:txBody>
          <a:bodyPr>
            <a:norm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Social Engineering</a:t>
            </a:r>
          </a:p>
        </p:txBody>
      </p:sp>
      <p:sp>
        <p:nvSpPr>
          <p:cNvPr id="14339"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Tricking someone into providing information or giving something they should not</a:t>
            </a:r>
          </a:p>
          <a:p>
            <a:r>
              <a:rPr lang="en-US" altLang="en-US" sz="2400">
                <a:latin typeface="Arial" panose="020B0604020202020204" pitchFamily="34" charset="0"/>
                <a:ea typeface="ＭＳ Ｐゴシック" pitchFamily="34" charset="-128"/>
              </a:rPr>
              <a:t>Types of social engineering:</a:t>
            </a:r>
          </a:p>
          <a:p>
            <a:pPr lvl="1"/>
            <a:r>
              <a:rPr lang="en-US" altLang="en-US" sz="2400">
                <a:latin typeface="Arial" panose="020B0604020202020204" pitchFamily="34" charset="0"/>
                <a:ea typeface="ＭＳ Ｐゴシック" pitchFamily="34" charset="-128"/>
              </a:rPr>
              <a:t>Scarcity</a:t>
            </a:r>
          </a:p>
          <a:p>
            <a:pPr lvl="1"/>
            <a:r>
              <a:rPr lang="en-US" altLang="en-US" sz="2400">
                <a:latin typeface="Arial" panose="020B0604020202020204" pitchFamily="34" charset="0"/>
                <a:ea typeface="ＭＳ Ｐゴシック" pitchFamily="34" charset="-128"/>
              </a:rPr>
              <a:t>Authority</a:t>
            </a:r>
          </a:p>
          <a:p>
            <a:pPr lvl="1"/>
            <a:r>
              <a:rPr lang="en-US" altLang="en-US" sz="2400">
                <a:latin typeface="Arial" panose="020B0604020202020204" pitchFamily="34" charset="0"/>
                <a:ea typeface="ＭＳ Ｐゴシック" pitchFamily="34" charset="-128"/>
              </a:rPr>
              <a:t>Liking</a:t>
            </a:r>
          </a:p>
          <a:p>
            <a:pPr lvl="1"/>
            <a:r>
              <a:rPr lang="en-US" altLang="en-US" sz="2400">
                <a:latin typeface="Arial" panose="020B0604020202020204" pitchFamily="34" charset="0"/>
                <a:ea typeface="ＭＳ Ｐゴシック" pitchFamily="34" charset="-128"/>
              </a:rPr>
              <a:t>Consistency</a:t>
            </a:r>
          </a:p>
          <a:p>
            <a:pPr lvl="1"/>
            <a:r>
              <a:rPr lang="en-US" altLang="en-US" sz="2400">
                <a:latin typeface="Arial" panose="020B0604020202020204" pitchFamily="34" charset="0"/>
                <a:ea typeface="ＭＳ Ｐゴシック" pitchFamily="34" charset="-128"/>
              </a:rPr>
              <a:t>Social validation</a:t>
            </a:r>
          </a:p>
          <a:p>
            <a:pPr lvl="1"/>
            <a:r>
              <a:rPr lang="en-US" altLang="en-US" sz="2400">
                <a:latin typeface="Arial" panose="020B0604020202020204" pitchFamily="34" charset="0"/>
                <a:ea typeface="ＭＳ Ｐゴシック" pitchFamily="34" charset="-128"/>
              </a:rPr>
              <a:t>Reciprocation</a:t>
            </a:r>
          </a:p>
          <a:p>
            <a:pPr lvl="1"/>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2564769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534400" cy="1143000"/>
          </a:xfrm>
        </p:spPr>
        <p:txBody>
          <a:bodyPr>
            <a:noAutofit/>
          </a:bodyPr>
          <a:lstStyle/>
          <a:p>
            <a:pPr algn="r"/>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Person-to-Person-Based Social Engineering</a:t>
            </a:r>
          </a:p>
        </p:txBody>
      </p:sp>
      <p:sp>
        <p:nvSpPr>
          <p:cNvPr id="15363"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Works on a personal level by using one of the following techniques</a:t>
            </a:r>
          </a:p>
          <a:p>
            <a:pPr lvl="1"/>
            <a:r>
              <a:rPr lang="en-US" altLang="en-US" sz="2400">
                <a:latin typeface="Arial" panose="020B0604020202020204" pitchFamily="34" charset="0"/>
                <a:ea typeface="ＭＳ Ｐゴシック" pitchFamily="34" charset="-128"/>
              </a:rPr>
              <a:t>Important user</a:t>
            </a:r>
          </a:p>
          <a:p>
            <a:pPr lvl="1"/>
            <a:r>
              <a:rPr lang="en-US" altLang="en-US" sz="2400">
                <a:latin typeface="Arial" panose="020B0604020202020204" pitchFamily="34" charset="0"/>
                <a:ea typeface="ＭＳ Ｐゴシック" pitchFamily="34" charset="-128"/>
              </a:rPr>
              <a:t>Third–party authorization</a:t>
            </a:r>
          </a:p>
          <a:p>
            <a:pPr lvl="1"/>
            <a:r>
              <a:rPr lang="en-US" altLang="en-US" sz="2400">
                <a:latin typeface="Arial" panose="020B0604020202020204" pitchFamily="34" charset="0"/>
                <a:ea typeface="ＭＳ Ｐゴシック" pitchFamily="34" charset="-128"/>
              </a:rPr>
              <a:t>Masquerading</a:t>
            </a:r>
          </a:p>
          <a:p>
            <a:pPr lvl="1"/>
            <a:r>
              <a:rPr lang="en-US" altLang="en-US" sz="2400">
                <a:latin typeface="Arial" panose="020B0604020202020204" pitchFamily="34" charset="0"/>
                <a:ea typeface="ＭＳ Ｐゴシック" pitchFamily="34" charset="-128"/>
              </a:rPr>
              <a:t>In person</a:t>
            </a:r>
          </a:p>
          <a:p>
            <a:pPr lvl="1"/>
            <a:endParaRPr lang="en-US" altLang="en-US" sz="2400">
              <a:latin typeface="Arial" panose="020B0604020202020204" pitchFamily="34" charset="0"/>
              <a:ea typeface="ＭＳ Ｐゴシック" pitchFamily="34" charset="-128"/>
            </a:endParaRPr>
          </a:p>
          <a:p>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118533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458200" cy="1143000"/>
          </a:xfrm>
        </p:spPr>
        <p:txBody>
          <a:bodyPr>
            <a:normAutofit fontScale="90000"/>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Computer-Based and Reverse Social Engineering</a:t>
            </a:r>
          </a:p>
        </p:txBody>
      </p:sp>
      <p:sp>
        <p:nvSpPr>
          <p:cNvPr id="16387"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Uses software to retrieve information:</a:t>
            </a:r>
          </a:p>
          <a:p>
            <a:pPr lvl="1"/>
            <a:r>
              <a:rPr lang="en-US" altLang="en-US" sz="2400">
                <a:latin typeface="Arial" panose="020B0604020202020204" pitchFamily="34" charset="0"/>
                <a:ea typeface="ＭＳ Ｐゴシック" pitchFamily="34" charset="-128"/>
              </a:rPr>
              <a:t>Pop-up windows</a:t>
            </a:r>
          </a:p>
          <a:p>
            <a:pPr lvl="1"/>
            <a:r>
              <a:rPr lang="en-US" altLang="en-US" sz="2400">
                <a:latin typeface="Arial" panose="020B0604020202020204" pitchFamily="34" charset="0"/>
                <a:ea typeface="ＭＳ Ｐゴシック" pitchFamily="34" charset="-128"/>
              </a:rPr>
              <a:t>Email attachments</a:t>
            </a:r>
          </a:p>
          <a:p>
            <a:pPr lvl="1"/>
            <a:r>
              <a:rPr lang="en-US" altLang="en-US" sz="2400">
                <a:latin typeface="Arial" panose="020B0604020202020204" pitchFamily="34" charset="0"/>
                <a:ea typeface="ＭＳ Ｐゴシック" pitchFamily="34" charset="-128"/>
              </a:rPr>
              <a:t>Smartphone</a:t>
            </a:r>
          </a:p>
          <a:p>
            <a:pPr lvl="1"/>
            <a:r>
              <a:rPr lang="en-US" altLang="en-US" sz="2400">
                <a:latin typeface="Arial" panose="020B0604020202020204" pitchFamily="34" charset="0"/>
                <a:ea typeface="ＭＳ Ｐゴシック" pitchFamily="34" charset="-128"/>
              </a:rPr>
              <a:t>Social networking</a:t>
            </a:r>
          </a:p>
          <a:p>
            <a:pPr lvl="1"/>
            <a:r>
              <a:rPr lang="en-US" altLang="en-US" sz="2400">
                <a:latin typeface="Arial" panose="020B0604020202020204" pitchFamily="34" charset="0"/>
                <a:ea typeface="ＭＳ Ｐゴシック" pitchFamily="34" charset="-128"/>
              </a:rPr>
              <a:t>Websites</a:t>
            </a:r>
          </a:p>
          <a:p>
            <a:r>
              <a:rPr lang="en-US" altLang="en-US" sz="2400">
                <a:latin typeface="Arial" panose="020B0604020202020204" pitchFamily="34" charset="0"/>
                <a:ea typeface="ＭＳ Ｐゴシック" pitchFamily="34" charset="-128"/>
              </a:rPr>
              <a:t>Reverse social engineering:</a:t>
            </a:r>
          </a:p>
          <a:p>
            <a:pPr lvl="1"/>
            <a:r>
              <a:rPr lang="en-US" altLang="en-US" sz="2400">
                <a:latin typeface="Arial" panose="020B0604020202020204" pitchFamily="34" charset="0"/>
                <a:ea typeface="ＭＳ Ｐゴシック" pitchFamily="34" charset="-128"/>
              </a:rPr>
              <a:t>Sabotaging someone else’s equipment and offering to fix the problem</a:t>
            </a:r>
          </a:p>
          <a:p>
            <a:pPr lvl="1"/>
            <a:endParaRPr lang="en-US" altLang="en-US" sz="240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13552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5344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Intrusion Detection Systems</a:t>
            </a:r>
          </a:p>
        </p:txBody>
      </p:sp>
      <p:sp>
        <p:nvSpPr>
          <p:cNvPr id="5123" name="Content Placeholder 2"/>
          <p:cNvSpPr>
            <a:spLocks noGrp="1"/>
          </p:cNvSpPr>
          <p:nvPr>
            <p:ph idx="1"/>
          </p:nvPr>
        </p:nvSpPr>
        <p:spPr/>
        <p:txBody>
          <a:bodyPr/>
          <a:lstStyle/>
          <a:p>
            <a:r>
              <a:rPr lang="en-US" sz="2400" dirty="0">
                <a:ea typeface="ＭＳ Ｐゴシック" charset="0"/>
                <a:cs typeface="ＭＳ Ｐゴシック" charset="0"/>
              </a:rPr>
              <a:t>Monitor network traffic</a:t>
            </a:r>
          </a:p>
          <a:p>
            <a:r>
              <a:rPr lang="en-US" sz="2400" dirty="0">
                <a:ea typeface="ＭＳ Ｐゴシック" charset="0"/>
                <a:cs typeface="ＭＳ Ｐゴシック" charset="0"/>
              </a:rPr>
              <a:t>Detect unauthorized access </a:t>
            </a:r>
          </a:p>
          <a:p>
            <a:r>
              <a:rPr lang="en-US" sz="2400" dirty="0">
                <a:ea typeface="ＭＳ Ｐゴシック" charset="0"/>
                <a:cs typeface="ＭＳ Ｐゴシック" charset="0"/>
              </a:rPr>
              <a:t>Notify the administrator or appropriate individuals</a:t>
            </a:r>
          </a:p>
          <a:p>
            <a:r>
              <a:rPr lang="en-US" sz="2400" dirty="0">
                <a:ea typeface="ＭＳ Ｐゴシック" charset="0"/>
                <a:cs typeface="ＭＳ Ｐゴシック" charset="0"/>
              </a:rPr>
              <a:t>Two categories:</a:t>
            </a:r>
          </a:p>
          <a:p>
            <a:pPr lvl="1"/>
            <a:r>
              <a:rPr lang="en-US" sz="2400" dirty="0">
                <a:ea typeface="ＭＳ Ｐゴシック" charset="0"/>
              </a:rPr>
              <a:t>Network-based (NIDS)</a:t>
            </a:r>
          </a:p>
          <a:p>
            <a:pPr lvl="1"/>
            <a:r>
              <a:rPr lang="en-US" sz="2400" dirty="0">
                <a:ea typeface="ＭＳ Ｐゴシック" charset="0"/>
              </a:rPr>
              <a:t>Host-based (HIDS)</a:t>
            </a:r>
          </a:p>
          <a:p>
            <a:pPr lvl="2"/>
            <a:r>
              <a:rPr lang="en-US" sz="2200" dirty="0">
                <a:ea typeface="ＭＳ Ｐゴシック" charset="0"/>
              </a:rPr>
              <a:t>Can also be seen as EDR/XDR agents</a:t>
            </a:r>
          </a:p>
          <a:p>
            <a:pPr lvl="1"/>
            <a:endParaRPr lang="en-US" sz="2400" dirty="0">
              <a:ea typeface="ＭＳ Ｐゴシック" charset="0"/>
            </a:endParaRPr>
          </a:p>
          <a:p>
            <a:pPr lvl="1">
              <a:buFont typeface="Wingdings" charset="0"/>
              <a:buChar char="§"/>
            </a:pPr>
            <a:endParaRPr lang="en-US" sz="2400" dirty="0">
              <a:ea typeface="ＭＳ Ｐゴシック" charset="0"/>
            </a:endParaRPr>
          </a:p>
          <a:p>
            <a:pPr>
              <a:buFont typeface="Arial" charset="0"/>
              <a:buChar char="•"/>
            </a:pPr>
            <a:endParaRPr lang="en-US" sz="2400" dirty="0">
              <a:ea typeface="ＭＳ Ｐゴシック" charset="0"/>
              <a:cs typeface="ＭＳ Ｐゴシック" charset="0"/>
            </a:endParaRPr>
          </a:p>
          <a:p>
            <a:pPr lvl="1">
              <a:buFont typeface="Arial" charset="0"/>
              <a:buChar char="•"/>
            </a:pPr>
            <a:endParaRPr lang="en-US" sz="2400" dirty="0">
              <a:ea typeface="ＭＳ Ｐゴシック" charset="0"/>
            </a:endParaRPr>
          </a:p>
          <a:p>
            <a:pPr>
              <a:buFont typeface="Arial" charset="0"/>
              <a:buChar char="•"/>
            </a:pPr>
            <a:endParaRPr lang="en-US" sz="2400" dirty="0">
              <a:ea typeface="ＭＳ Ｐゴシック" charset="0"/>
              <a:cs typeface="ＭＳ Ｐゴシック" charset="0"/>
            </a:endParaRPr>
          </a:p>
          <a:p>
            <a:pPr>
              <a:buFont typeface="Wingdings" charset="0"/>
              <a:buNone/>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1069424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458200" cy="1143000"/>
          </a:xfrm>
        </p:spPr>
        <p:txBody>
          <a:bodyPr>
            <a:norm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Social Engineering</a:t>
            </a:r>
          </a:p>
        </p:txBody>
      </p:sp>
      <p:pic>
        <p:nvPicPr>
          <p:cNvPr id="2" name="Picture 1">
            <a:extLst>
              <a:ext uri="{FF2B5EF4-FFF2-40B4-BE49-F238E27FC236}">
                <a16:creationId xmlns:a16="http://schemas.microsoft.com/office/drawing/2014/main" id="{5DDCB3A4-B96F-7149-A9BF-495AB0A74D1F}"/>
              </a:ext>
            </a:extLst>
          </p:cNvPr>
          <p:cNvPicPr>
            <a:picLocks noChangeAspect="1"/>
          </p:cNvPicPr>
          <p:nvPr/>
        </p:nvPicPr>
        <p:blipFill>
          <a:blip r:embed="rId2"/>
          <a:stretch>
            <a:fillRect/>
          </a:stretch>
        </p:blipFill>
        <p:spPr>
          <a:xfrm>
            <a:off x="4841010" y="1698236"/>
            <a:ext cx="4100666" cy="4879871"/>
          </a:xfrm>
          <a:prstGeom prst="rect">
            <a:avLst/>
          </a:prstGeom>
        </p:spPr>
      </p:pic>
      <p:pic>
        <p:nvPicPr>
          <p:cNvPr id="3" name="Picture 2">
            <a:extLst>
              <a:ext uri="{FF2B5EF4-FFF2-40B4-BE49-F238E27FC236}">
                <a16:creationId xmlns:a16="http://schemas.microsoft.com/office/drawing/2014/main" id="{C0819CC3-64FA-B84E-9505-A0A1A88ECB39}"/>
              </a:ext>
            </a:extLst>
          </p:cNvPr>
          <p:cNvPicPr>
            <a:picLocks noChangeAspect="1"/>
          </p:cNvPicPr>
          <p:nvPr/>
        </p:nvPicPr>
        <p:blipFill>
          <a:blip r:embed="rId3"/>
          <a:stretch>
            <a:fillRect/>
          </a:stretch>
        </p:blipFill>
        <p:spPr>
          <a:xfrm>
            <a:off x="228385" y="1473522"/>
            <a:ext cx="4348870" cy="5159764"/>
          </a:xfrm>
          <a:prstGeom prst="rect">
            <a:avLst/>
          </a:prstGeom>
        </p:spPr>
      </p:pic>
      <p:sp>
        <p:nvSpPr>
          <p:cNvPr id="5" name="TextBox 4">
            <a:extLst>
              <a:ext uri="{FF2B5EF4-FFF2-40B4-BE49-F238E27FC236}">
                <a16:creationId xmlns:a16="http://schemas.microsoft.com/office/drawing/2014/main" id="{9CE18B18-F281-E28A-8D50-F12E74099B3C}"/>
              </a:ext>
            </a:extLst>
          </p:cNvPr>
          <p:cNvSpPr txBox="1"/>
          <p:nvPr/>
        </p:nvSpPr>
        <p:spPr>
          <a:xfrm>
            <a:off x="5874774" y="1188605"/>
            <a:ext cx="3066902" cy="369332"/>
          </a:xfrm>
          <a:prstGeom prst="rect">
            <a:avLst/>
          </a:prstGeom>
          <a:noFill/>
        </p:spPr>
        <p:txBody>
          <a:bodyPr wrap="square">
            <a:spAutoFit/>
          </a:bodyPr>
          <a:lstStyle/>
          <a:p>
            <a:r>
              <a:rPr lang="en-US" dirty="0"/>
              <a:t>https://dnstwister.report/</a:t>
            </a:r>
          </a:p>
        </p:txBody>
      </p:sp>
    </p:spTree>
    <p:extLst>
      <p:ext uri="{BB962C8B-B14F-4D97-AF65-F5344CB8AC3E}">
        <p14:creationId xmlns:p14="http://schemas.microsoft.com/office/powerpoint/2010/main" val="441458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458200" cy="1143000"/>
          </a:xfrm>
        </p:spPr>
        <p:txBody>
          <a:bodyPr>
            <a:norm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Social Engineering</a:t>
            </a:r>
          </a:p>
        </p:txBody>
      </p:sp>
      <p:pic>
        <p:nvPicPr>
          <p:cNvPr id="4" name="Picture 3">
            <a:extLst>
              <a:ext uri="{FF2B5EF4-FFF2-40B4-BE49-F238E27FC236}">
                <a16:creationId xmlns:a16="http://schemas.microsoft.com/office/drawing/2014/main" id="{AB3CE9A3-CAEB-48B5-8782-C86EDE22C9AB}"/>
              </a:ext>
            </a:extLst>
          </p:cNvPr>
          <p:cNvPicPr>
            <a:picLocks noChangeAspect="1"/>
          </p:cNvPicPr>
          <p:nvPr/>
        </p:nvPicPr>
        <p:blipFill>
          <a:blip r:embed="rId2"/>
          <a:stretch>
            <a:fillRect/>
          </a:stretch>
        </p:blipFill>
        <p:spPr>
          <a:xfrm>
            <a:off x="1495425" y="2057400"/>
            <a:ext cx="6381750" cy="1724025"/>
          </a:xfrm>
          <a:prstGeom prst="rect">
            <a:avLst/>
          </a:prstGeom>
        </p:spPr>
      </p:pic>
      <p:sp>
        <p:nvSpPr>
          <p:cNvPr id="5" name="TextBox 4">
            <a:extLst>
              <a:ext uri="{FF2B5EF4-FFF2-40B4-BE49-F238E27FC236}">
                <a16:creationId xmlns:a16="http://schemas.microsoft.com/office/drawing/2014/main" id="{F7CD02BC-17A7-45C2-B4CF-BA4A7678C3C1}"/>
              </a:ext>
            </a:extLst>
          </p:cNvPr>
          <p:cNvSpPr txBox="1"/>
          <p:nvPr/>
        </p:nvSpPr>
        <p:spPr>
          <a:xfrm>
            <a:off x="3200400" y="4191000"/>
            <a:ext cx="2245166" cy="369332"/>
          </a:xfrm>
          <a:prstGeom prst="rect">
            <a:avLst/>
          </a:prstGeom>
          <a:noFill/>
        </p:spPr>
        <p:txBody>
          <a:bodyPr wrap="none" rtlCol="0">
            <a:spAutoFit/>
          </a:bodyPr>
          <a:lstStyle/>
          <a:p>
            <a:r>
              <a:rPr lang="en-US" dirty="0"/>
              <a:t>Spot the difference?</a:t>
            </a:r>
          </a:p>
        </p:txBody>
      </p:sp>
    </p:spTree>
    <p:extLst>
      <p:ext uri="{BB962C8B-B14F-4D97-AF65-F5344CB8AC3E}">
        <p14:creationId xmlns:p14="http://schemas.microsoft.com/office/powerpoint/2010/main" val="3178797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35594C-0719-3440-9E83-C507259852C0}"/>
              </a:ext>
            </a:extLst>
          </p:cNvPr>
          <p:cNvSpPr/>
          <p:nvPr/>
        </p:nvSpPr>
        <p:spPr>
          <a:xfrm>
            <a:off x="5105400" y="1417638"/>
            <a:ext cx="3352800" cy="49069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Title 1"/>
          <p:cNvSpPr>
            <a:spLocks noGrp="1"/>
          </p:cNvSpPr>
          <p:nvPr>
            <p:ph type="title"/>
          </p:nvPr>
        </p:nvSpPr>
        <p:spPr>
          <a:xfrm>
            <a:off x="457200" y="274638"/>
            <a:ext cx="8458200" cy="1143000"/>
          </a:xfrm>
        </p:spPr>
        <p:txBody>
          <a:bodyPr>
            <a:norm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Social Engineering</a:t>
            </a:r>
          </a:p>
        </p:txBody>
      </p:sp>
      <p:sp>
        <p:nvSpPr>
          <p:cNvPr id="8" name="Content Placeholder 2">
            <a:extLst>
              <a:ext uri="{FF2B5EF4-FFF2-40B4-BE49-F238E27FC236}">
                <a16:creationId xmlns:a16="http://schemas.microsoft.com/office/drawing/2014/main" id="{3E38803D-F500-9349-814A-8FCA94F8FE12}"/>
              </a:ext>
            </a:extLst>
          </p:cNvPr>
          <p:cNvSpPr>
            <a:spLocks noGrp="1"/>
          </p:cNvSpPr>
          <p:nvPr>
            <p:ph idx="1"/>
          </p:nvPr>
        </p:nvSpPr>
        <p:spPr>
          <a:xfrm>
            <a:off x="457200" y="1600200"/>
            <a:ext cx="4648200" cy="4525963"/>
          </a:xfrm>
        </p:spPr>
        <p:txBody>
          <a:bodyPr>
            <a:normAutofit fontScale="92500" lnSpcReduction="10000"/>
          </a:bodyPr>
          <a:lstStyle/>
          <a:p>
            <a:r>
              <a:rPr lang="en-US" altLang="en-US" sz="2000" dirty="0">
                <a:latin typeface="Arial" panose="020B0604020202020204" pitchFamily="34" charset="0"/>
                <a:ea typeface="ＭＳ Ｐゴシック" pitchFamily="34" charset="-128"/>
              </a:rPr>
              <a:t>What if you could register a domain that “looked” like the legitimate domain, in a different character set?</a:t>
            </a:r>
          </a:p>
          <a:p>
            <a:endParaRPr lang="en-US" altLang="en-US" sz="2000" dirty="0">
              <a:latin typeface="Arial" panose="020B0604020202020204" pitchFamily="34" charset="0"/>
              <a:ea typeface="ＭＳ Ｐゴシック" pitchFamily="34" charset="-128"/>
            </a:endParaRPr>
          </a:p>
          <a:p>
            <a:r>
              <a:rPr lang="en-US" altLang="en-US" sz="2000" dirty="0">
                <a:latin typeface="Arial" panose="020B0604020202020204" pitchFamily="34" charset="0"/>
                <a:ea typeface="ＭＳ Ｐゴシック" pitchFamily="34" charset="-128"/>
              </a:rPr>
              <a:t>Homoglyphs</a:t>
            </a:r>
          </a:p>
          <a:p>
            <a:r>
              <a:rPr lang="en-US" altLang="en-US" sz="2000" dirty="0">
                <a:latin typeface="Arial" panose="020B0604020202020204" pitchFamily="34" charset="0"/>
                <a:ea typeface="ＭＳ Ｐゴシック" pitchFamily="34" charset="-128"/>
              </a:rPr>
              <a:t>Punycode</a:t>
            </a:r>
          </a:p>
          <a:p>
            <a:endParaRPr lang="en-US" altLang="en-US" sz="2000" dirty="0">
              <a:latin typeface="Arial" panose="020B0604020202020204" pitchFamily="34" charset="0"/>
              <a:ea typeface="ＭＳ Ｐゴシック" pitchFamily="34" charset="-128"/>
            </a:endParaRPr>
          </a:p>
          <a:p>
            <a:endParaRPr lang="en-US" altLang="en-US" sz="2000" dirty="0">
              <a:latin typeface="Arial" panose="020B0604020202020204" pitchFamily="34" charset="0"/>
              <a:ea typeface="ＭＳ Ｐゴシック" pitchFamily="34" charset="-128"/>
            </a:endParaRPr>
          </a:p>
          <a:p>
            <a:endParaRPr lang="en-US" altLang="en-US" sz="2000" dirty="0">
              <a:latin typeface="Arial" panose="020B0604020202020204" pitchFamily="34" charset="0"/>
              <a:ea typeface="ＭＳ Ｐゴシック" pitchFamily="34" charset="-128"/>
            </a:endParaRPr>
          </a:p>
          <a:p>
            <a:endParaRPr lang="en-US" altLang="en-US" sz="2000" dirty="0">
              <a:latin typeface="Arial" panose="020B0604020202020204" pitchFamily="34" charset="0"/>
              <a:ea typeface="ＭＳ Ｐゴシック" pitchFamily="34" charset="-128"/>
            </a:endParaRPr>
          </a:p>
          <a:p>
            <a:endParaRPr lang="en-US" altLang="en-US" sz="2000" dirty="0">
              <a:latin typeface="Arial" panose="020B0604020202020204" pitchFamily="34" charset="0"/>
              <a:ea typeface="ＭＳ Ｐゴシック" pitchFamily="34" charset="-128"/>
            </a:endParaRPr>
          </a:p>
          <a:p>
            <a:endParaRPr lang="en-US" altLang="en-US" sz="2000" dirty="0">
              <a:latin typeface="Arial" panose="020B0604020202020204" pitchFamily="34" charset="0"/>
              <a:ea typeface="ＭＳ Ｐゴシック" pitchFamily="34" charset="-128"/>
            </a:endParaRPr>
          </a:p>
          <a:p>
            <a:r>
              <a:rPr lang="en-US" sz="2000" dirty="0">
                <a:hlinkClick r:id="rId2"/>
              </a:rPr>
              <a:t>https://www.cyberscoop.com/homoglyph-zero-day-verisign-soluble/</a:t>
            </a:r>
            <a:endParaRPr lang="en-US" altLang="en-US" sz="2000" dirty="0">
              <a:latin typeface="Arial" panose="020B0604020202020204" pitchFamily="34" charset="0"/>
              <a:ea typeface="ＭＳ Ｐゴシック" pitchFamily="34" charset="-128"/>
            </a:endParaRPr>
          </a:p>
        </p:txBody>
      </p:sp>
      <p:pic>
        <p:nvPicPr>
          <p:cNvPr id="3" name="Picture 2">
            <a:extLst>
              <a:ext uri="{FF2B5EF4-FFF2-40B4-BE49-F238E27FC236}">
                <a16:creationId xmlns:a16="http://schemas.microsoft.com/office/drawing/2014/main" id="{D62BA9F2-E9CF-C240-A4CA-58B681320051}"/>
              </a:ext>
            </a:extLst>
          </p:cNvPr>
          <p:cNvPicPr>
            <a:picLocks noChangeAspect="1"/>
          </p:cNvPicPr>
          <p:nvPr/>
        </p:nvPicPr>
        <p:blipFill>
          <a:blip r:embed="rId3"/>
          <a:stretch>
            <a:fillRect/>
          </a:stretch>
        </p:blipFill>
        <p:spPr>
          <a:xfrm>
            <a:off x="5105400" y="1348581"/>
            <a:ext cx="3352800" cy="5029200"/>
          </a:xfrm>
          <a:prstGeom prst="rect">
            <a:avLst/>
          </a:prstGeom>
        </p:spPr>
      </p:pic>
      <p:pic>
        <p:nvPicPr>
          <p:cNvPr id="5" name="Picture 4">
            <a:extLst>
              <a:ext uri="{FF2B5EF4-FFF2-40B4-BE49-F238E27FC236}">
                <a16:creationId xmlns:a16="http://schemas.microsoft.com/office/drawing/2014/main" id="{F7463464-7744-7F45-9722-282AF224BA71}"/>
              </a:ext>
            </a:extLst>
          </p:cNvPr>
          <p:cNvPicPr>
            <a:picLocks noChangeAspect="1"/>
          </p:cNvPicPr>
          <p:nvPr/>
        </p:nvPicPr>
        <p:blipFill>
          <a:blip r:embed="rId4"/>
          <a:stretch>
            <a:fillRect/>
          </a:stretch>
        </p:blipFill>
        <p:spPr>
          <a:xfrm>
            <a:off x="2590800" y="2679618"/>
            <a:ext cx="2330450" cy="2330450"/>
          </a:xfrm>
          <a:prstGeom prst="rect">
            <a:avLst/>
          </a:prstGeom>
        </p:spPr>
      </p:pic>
    </p:spTree>
    <p:extLst>
      <p:ext uri="{BB962C8B-B14F-4D97-AF65-F5344CB8AC3E}">
        <p14:creationId xmlns:p14="http://schemas.microsoft.com/office/powerpoint/2010/main" val="3173684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458200" cy="1143000"/>
          </a:xfrm>
        </p:spPr>
        <p:txBody>
          <a:bodyPr>
            <a:normAutofit/>
          </a:bodyPr>
          <a:lstStyle/>
          <a:p>
            <a:r>
              <a:rPr lang="en-US"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Social Engineering</a:t>
            </a:r>
          </a:p>
        </p:txBody>
      </p:sp>
      <p:pic>
        <p:nvPicPr>
          <p:cNvPr id="3" name="Picture 2">
            <a:extLst>
              <a:ext uri="{FF2B5EF4-FFF2-40B4-BE49-F238E27FC236}">
                <a16:creationId xmlns:a16="http://schemas.microsoft.com/office/drawing/2014/main" id="{239354D1-A9A7-7C4F-9F66-4D876DB592A2}"/>
              </a:ext>
            </a:extLst>
          </p:cNvPr>
          <p:cNvPicPr>
            <a:picLocks noChangeAspect="1"/>
          </p:cNvPicPr>
          <p:nvPr/>
        </p:nvPicPr>
        <p:blipFill>
          <a:blip r:embed="rId2"/>
          <a:stretch>
            <a:fillRect/>
          </a:stretch>
        </p:blipFill>
        <p:spPr>
          <a:xfrm>
            <a:off x="2067319" y="1396617"/>
            <a:ext cx="6685762" cy="3342881"/>
          </a:xfrm>
          <a:prstGeom prst="rect">
            <a:avLst/>
          </a:prstGeom>
        </p:spPr>
      </p:pic>
      <p:pic>
        <p:nvPicPr>
          <p:cNvPr id="6" name="Picture 5">
            <a:extLst>
              <a:ext uri="{FF2B5EF4-FFF2-40B4-BE49-F238E27FC236}">
                <a16:creationId xmlns:a16="http://schemas.microsoft.com/office/drawing/2014/main" id="{DA613407-70AD-294F-8C8E-EAC54D7ACB7E}"/>
              </a:ext>
            </a:extLst>
          </p:cNvPr>
          <p:cNvPicPr>
            <a:picLocks noChangeAspect="1"/>
          </p:cNvPicPr>
          <p:nvPr/>
        </p:nvPicPr>
        <p:blipFill>
          <a:blip r:embed="rId3"/>
          <a:stretch>
            <a:fillRect/>
          </a:stretch>
        </p:blipFill>
        <p:spPr>
          <a:xfrm>
            <a:off x="379138" y="1304779"/>
            <a:ext cx="1163255" cy="1163255"/>
          </a:xfrm>
          <a:prstGeom prst="rect">
            <a:avLst/>
          </a:prstGeom>
        </p:spPr>
      </p:pic>
      <p:pic>
        <p:nvPicPr>
          <p:cNvPr id="7" name="Picture 6">
            <a:extLst>
              <a:ext uri="{FF2B5EF4-FFF2-40B4-BE49-F238E27FC236}">
                <a16:creationId xmlns:a16="http://schemas.microsoft.com/office/drawing/2014/main" id="{25F3C53F-F3CE-0A4E-961F-6A40F9E50EFB}"/>
              </a:ext>
            </a:extLst>
          </p:cNvPr>
          <p:cNvPicPr>
            <a:picLocks noChangeAspect="1"/>
          </p:cNvPicPr>
          <p:nvPr/>
        </p:nvPicPr>
        <p:blipFill>
          <a:blip r:embed="rId4"/>
          <a:stretch>
            <a:fillRect/>
          </a:stretch>
        </p:blipFill>
        <p:spPr>
          <a:xfrm>
            <a:off x="390919" y="2486429"/>
            <a:ext cx="1163255" cy="1163255"/>
          </a:xfrm>
          <a:prstGeom prst="rect">
            <a:avLst/>
          </a:prstGeom>
        </p:spPr>
      </p:pic>
      <p:sp>
        <p:nvSpPr>
          <p:cNvPr id="8" name="Rectangle 7">
            <a:extLst>
              <a:ext uri="{FF2B5EF4-FFF2-40B4-BE49-F238E27FC236}">
                <a16:creationId xmlns:a16="http://schemas.microsoft.com/office/drawing/2014/main" id="{99A88020-59AD-6A40-A9A4-9858200A2FCF}"/>
              </a:ext>
            </a:extLst>
          </p:cNvPr>
          <p:cNvSpPr/>
          <p:nvPr/>
        </p:nvSpPr>
        <p:spPr>
          <a:xfrm>
            <a:off x="52504" y="4810954"/>
            <a:ext cx="3057375" cy="1477328"/>
          </a:xfrm>
          <a:prstGeom prst="rect">
            <a:avLst/>
          </a:prstGeom>
        </p:spPr>
        <p:txBody>
          <a:bodyPr wrap="none">
            <a:spAutoFit/>
          </a:bodyPr>
          <a:lstStyle/>
          <a:p>
            <a:r>
              <a:rPr lang="en-US" dirty="0">
                <a:hlinkClick r:id="rId5"/>
              </a:rPr>
              <a:t>https://www.punycoder.com/</a:t>
            </a:r>
            <a:endParaRPr lang="en-US" dirty="0"/>
          </a:p>
          <a:p>
            <a:endParaRPr lang="en-US" dirty="0"/>
          </a:p>
          <a:p>
            <a:r>
              <a:rPr lang="en-US" dirty="0"/>
              <a:t>🐉 🐉 🐉.</a:t>
            </a:r>
            <a:r>
              <a:rPr lang="en-US" dirty="0" err="1"/>
              <a:t>ws</a:t>
            </a:r>
            <a:endParaRPr lang="en-US" dirty="0"/>
          </a:p>
          <a:p>
            <a:r>
              <a:rPr lang="en-US" dirty="0"/>
              <a:t>💩 💩 💩 💩 💩.</a:t>
            </a:r>
            <a:r>
              <a:rPr lang="en-US" dirty="0" err="1"/>
              <a:t>ws</a:t>
            </a:r>
            <a:endParaRPr lang="en-US" dirty="0"/>
          </a:p>
          <a:p>
            <a:r>
              <a:rPr lang="en-US" dirty="0"/>
              <a:t>ʟairɴet.com</a:t>
            </a:r>
          </a:p>
        </p:txBody>
      </p:sp>
      <p:pic>
        <p:nvPicPr>
          <p:cNvPr id="9" name="Picture 8">
            <a:extLst>
              <a:ext uri="{FF2B5EF4-FFF2-40B4-BE49-F238E27FC236}">
                <a16:creationId xmlns:a16="http://schemas.microsoft.com/office/drawing/2014/main" id="{B2E8273D-84B3-5745-B6A3-F9DA26E1BDEC}"/>
              </a:ext>
            </a:extLst>
          </p:cNvPr>
          <p:cNvPicPr>
            <a:picLocks noChangeAspect="1"/>
          </p:cNvPicPr>
          <p:nvPr/>
        </p:nvPicPr>
        <p:blipFill>
          <a:blip r:embed="rId6"/>
          <a:stretch>
            <a:fillRect/>
          </a:stretch>
        </p:blipFill>
        <p:spPr>
          <a:xfrm>
            <a:off x="457200" y="3601457"/>
            <a:ext cx="1066800" cy="1066800"/>
          </a:xfrm>
          <a:prstGeom prst="rect">
            <a:avLst/>
          </a:prstGeom>
        </p:spPr>
      </p:pic>
      <p:pic>
        <p:nvPicPr>
          <p:cNvPr id="10" name="Picture 9">
            <a:extLst>
              <a:ext uri="{FF2B5EF4-FFF2-40B4-BE49-F238E27FC236}">
                <a16:creationId xmlns:a16="http://schemas.microsoft.com/office/drawing/2014/main" id="{F2331B28-D02A-E446-A3DB-F7F98EBD7B25}"/>
              </a:ext>
            </a:extLst>
          </p:cNvPr>
          <p:cNvPicPr>
            <a:picLocks noChangeAspect="1"/>
          </p:cNvPicPr>
          <p:nvPr/>
        </p:nvPicPr>
        <p:blipFill rotWithShape="1">
          <a:blip r:embed="rId7"/>
          <a:srcRect l="3778" t="7823" r="6622" b="20077"/>
          <a:stretch/>
        </p:blipFill>
        <p:spPr>
          <a:xfrm>
            <a:off x="3469308" y="5461383"/>
            <a:ext cx="5129630" cy="980804"/>
          </a:xfrm>
          <a:prstGeom prst="rect">
            <a:avLst/>
          </a:prstGeom>
        </p:spPr>
      </p:pic>
    </p:spTree>
    <p:extLst>
      <p:ext uri="{BB962C8B-B14F-4D97-AF65-F5344CB8AC3E}">
        <p14:creationId xmlns:p14="http://schemas.microsoft.com/office/powerpoint/2010/main" val="20276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610600" cy="1143000"/>
          </a:xfrm>
        </p:spPr>
        <p:txBody>
          <a:bodyPr>
            <a:no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Governmental and Commercial Data Classification</a:t>
            </a:r>
          </a:p>
        </p:txBody>
      </p:sp>
      <p:sp>
        <p:nvSpPr>
          <p:cNvPr id="18435" name="Content Placeholder 2"/>
          <p:cNvSpPr>
            <a:spLocks noGrp="1"/>
          </p:cNvSpPr>
          <p:nvPr>
            <p:ph idx="1"/>
          </p:nvPr>
        </p:nvSpPr>
        <p:spPr/>
        <p:txBody>
          <a:bodyPr/>
          <a:lstStyle/>
          <a:p>
            <a:r>
              <a:rPr lang="en-US" altLang="en-US" sz="2000" dirty="0">
                <a:latin typeface="Arial" panose="020B0604020202020204" pitchFamily="34" charset="0"/>
                <a:ea typeface="ＭＳ Ｐゴシック" pitchFamily="34" charset="-128"/>
              </a:rPr>
              <a:t>Governmental information classification systems:</a:t>
            </a:r>
          </a:p>
          <a:p>
            <a:pPr lvl="1"/>
            <a:r>
              <a:rPr lang="en-US" altLang="en-US" sz="2000" dirty="0">
                <a:latin typeface="Arial" panose="020B0604020202020204" pitchFamily="34" charset="0"/>
                <a:ea typeface="ＭＳ Ｐゴシック" pitchFamily="34" charset="-128"/>
              </a:rPr>
              <a:t>Unclassified</a:t>
            </a:r>
          </a:p>
          <a:p>
            <a:pPr lvl="1"/>
            <a:r>
              <a:rPr lang="en-US" altLang="en-US" sz="2000" dirty="0">
                <a:latin typeface="Arial" panose="020B0604020202020204" pitchFamily="34" charset="0"/>
                <a:ea typeface="ＭＳ Ｐゴシック" pitchFamily="34" charset="-128"/>
              </a:rPr>
              <a:t>Confidential</a:t>
            </a:r>
          </a:p>
          <a:p>
            <a:pPr lvl="1"/>
            <a:r>
              <a:rPr lang="en-US" altLang="en-US" sz="2000" dirty="0">
                <a:latin typeface="Arial" panose="020B0604020202020204" pitchFamily="34" charset="0"/>
                <a:ea typeface="ＭＳ Ｐゴシック" pitchFamily="34" charset="-128"/>
              </a:rPr>
              <a:t>Secret</a:t>
            </a:r>
          </a:p>
          <a:p>
            <a:pPr lvl="1"/>
            <a:r>
              <a:rPr lang="en-US" altLang="en-US" sz="2000" dirty="0">
                <a:latin typeface="Arial" panose="020B0604020202020204" pitchFamily="34" charset="0"/>
                <a:ea typeface="ＭＳ Ｐゴシック" pitchFamily="34" charset="-128"/>
              </a:rPr>
              <a:t>Top secret</a:t>
            </a:r>
          </a:p>
          <a:p>
            <a:r>
              <a:rPr lang="en-US" altLang="en-US" sz="2000" dirty="0">
                <a:latin typeface="Arial" panose="020B0604020202020204" pitchFamily="34" charset="0"/>
                <a:ea typeface="ＭＳ Ｐゴシック" pitchFamily="34" charset="-128"/>
              </a:rPr>
              <a:t>Commercial information classification system:</a:t>
            </a:r>
          </a:p>
          <a:p>
            <a:pPr lvl="1"/>
            <a:r>
              <a:rPr lang="en-US" altLang="en-US" sz="2000" dirty="0">
                <a:latin typeface="Arial" panose="020B0604020202020204" pitchFamily="34" charset="0"/>
                <a:ea typeface="ＭＳ Ｐゴシック" pitchFamily="34" charset="-128"/>
              </a:rPr>
              <a:t>Public</a:t>
            </a:r>
          </a:p>
          <a:p>
            <a:pPr lvl="1"/>
            <a:r>
              <a:rPr lang="en-US" altLang="en-US" sz="2000" dirty="0">
                <a:latin typeface="Arial" panose="020B0604020202020204" pitchFamily="34" charset="0"/>
                <a:ea typeface="ＭＳ Ｐゴシック" pitchFamily="34" charset="-128"/>
              </a:rPr>
              <a:t>Sensitive</a:t>
            </a:r>
          </a:p>
          <a:p>
            <a:pPr lvl="1"/>
            <a:r>
              <a:rPr lang="en-US" altLang="en-US" sz="2000" dirty="0">
                <a:latin typeface="Arial" panose="020B0604020202020204" pitchFamily="34" charset="0"/>
                <a:ea typeface="ＭＳ Ｐゴシック" pitchFamily="34" charset="-128"/>
              </a:rPr>
              <a:t>Private</a:t>
            </a:r>
          </a:p>
          <a:p>
            <a:pPr lvl="1"/>
            <a:r>
              <a:rPr lang="en-US" altLang="en-US" sz="2000" dirty="0">
                <a:latin typeface="Arial" panose="020B0604020202020204" pitchFamily="34" charset="0"/>
                <a:ea typeface="ＭＳ Ｐゴシック" pitchFamily="34" charset="-128"/>
              </a:rPr>
              <a:t>Confidential</a:t>
            </a:r>
          </a:p>
          <a:p>
            <a:pPr lvl="1">
              <a:buFontTx/>
              <a:buNone/>
            </a:pPr>
            <a:endParaRPr lang="en-US" altLang="en-US" sz="2000" dirty="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1213766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Policies and Procedures</a:t>
            </a:r>
          </a:p>
        </p:txBody>
      </p:sp>
      <p:sp>
        <p:nvSpPr>
          <p:cNvPr id="17411" name="Content Placeholder 2"/>
          <p:cNvSpPr>
            <a:spLocks noGrp="1"/>
          </p:cNvSpPr>
          <p:nvPr>
            <p:ph idx="1"/>
          </p:nvPr>
        </p:nvSpPr>
        <p:spPr/>
        <p:txBody>
          <a:bodyPr/>
          <a:lstStyle/>
          <a:p>
            <a:r>
              <a:rPr lang="en-US" altLang="en-US" sz="2400" dirty="0">
                <a:latin typeface="Arial" panose="020B0604020202020204" pitchFamily="34" charset="0"/>
                <a:ea typeface="ＭＳ Ｐゴシック" pitchFamily="34" charset="-128"/>
              </a:rPr>
              <a:t>Employee Hiring and Termination policies</a:t>
            </a:r>
          </a:p>
          <a:p>
            <a:r>
              <a:rPr lang="en-US" altLang="en-US" sz="2400" dirty="0">
                <a:latin typeface="Arial" panose="020B0604020202020204" pitchFamily="34" charset="0"/>
                <a:ea typeface="ＭＳ Ｐゴシック" pitchFamily="34" charset="-128"/>
              </a:rPr>
              <a:t>Help Desk Procedures and Password Change policies</a:t>
            </a:r>
          </a:p>
          <a:p>
            <a:r>
              <a:rPr lang="en-US" altLang="en-US" sz="2400" dirty="0">
                <a:latin typeface="Arial" panose="020B0604020202020204" pitchFamily="34" charset="0"/>
                <a:ea typeface="ＭＳ Ｐゴシック" pitchFamily="34" charset="-128"/>
              </a:rPr>
              <a:t>Employee identification</a:t>
            </a:r>
          </a:p>
          <a:p>
            <a:r>
              <a:rPr lang="en-US" altLang="en-US" sz="2400" dirty="0">
                <a:latin typeface="Arial" panose="020B0604020202020204" pitchFamily="34" charset="0"/>
                <a:ea typeface="ＭＳ Ｐゴシック" pitchFamily="34" charset="-128"/>
              </a:rPr>
              <a:t>Privacy policies</a:t>
            </a:r>
          </a:p>
          <a:p>
            <a:r>
              <a:rPr lang="en-US" altLang="en-US" sz="2400" dirty="0">
                <a:latin typeface="Arial" panose="020B0604020202020204" pitchFamily="34" charset="0"/>
                <a:ea typeface="ＭＳ Ｐゴシック" pitchFamily="34" charset="-128"/>
              </a:rPr>
              <a:t>Network &amp; Endpoint monitoring policies</a:t>
            </a:r>
          </a:p>
          <a:p>
            <a:r>
              <a:rPr lang="en-US" altLang="en-US" sz="2400" dirty="0">
                <a:latin typeface="Arial" panose="020B0604020202020204" pitchFamily="34" charset="0"/>
                <a:ea typeface="ＭＳ Ｐゴシック" pitchFamily="34" charset="-128"/>
              </a:rPr>
              <a:t>Personal device policies</a:t>
            </a:r>
          </a:p>
          <a:p>
            <a:r>
              <a:rPr lang="en-US" altLang="en-US" sz="2400" dirty="0">
                <a:latin typeface="Arial" panose="020B0604020202020204" pitchFamily="34" charset="0"/>
                <a:ea typeface="ＭＳ Ｐゴシック" pitchFamily="34" charset="-128"/>
              </a:rPr>
              <a:t>Teleworker policies</a:t>
            </a:r>
          </a:p>
          <a:p>
            <a:r>
              <a:rPr lang="en-US" altLang="en-US" sz="2400" dirty="0">
                <a:latin typeface="Arial" panose="020B0604020202020204" pitchFamily="34" charset="0"/>
                <a:ea typeface="ＭＳ Ｐゴシック" pitchFamily="34" charset="-128"/>
              </a:rPr>
              <a:t>Cloud/third party services policies</a:t>
            </a:r>
          </a:p>
        </p:txBody>
      </p:sp>
    </p:spTree>
    <p:extLst>
      <p:ext uri="{BB962C8B-B14F-4D97-AF65-F5344CB8AC3E}">
        <p14:creationId xmlns:p14="http://schemas.microsoft.com/office/powerpoint/2010/main" val="2175036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 Emulation/Red Teaming</a:t>
            </a:r>
          </a:p>
        </p:txBody>
      </p:sp>
      <p:pic>
        <p:nvPicPr>
          <p:cNvPr id="2" name="Picture 1">
            <a:extLst>
              <a:ext uri="{FF2B5EF4-FFF2-40B4-BE49-F238E27FC236}">
                <a16:creationId xmlns:a16="http://schemas.microsoft.com/office/drawing/2014/main" id="{3190C938-D1A9-AB4E-B2F2-780F87D63E56}"/>
              </a:ext>
            </a:extLst>
          </p:cNvPr>
          <p:cNvPicPr>
            <a:picLocks noChangeAspect="1"/>
          </p:cNvPicPr>
          <p:nvPr/>
        </p:nvPicPr>
        <p:blipFill>
          <a:blip r:embed="rId2"/>
          <a:stretch>
            <a:fillRect/>
          </a:stretch>
        </p:blipFill>
        <p:spPr>
          <a:xfrm>
            <a:off x="2432919" y="1320476"/>
            <a:ext cx="4582962" cy="4893554"/>
          </a:xfrm>
          <a:prstGeom prst="rect">
            <a:avLst/>
          </a:prstGeom>
        </p:spPr>
      </p:pic>
      <p:sp>
        <p:nvSpPr>
          <p:cNvPr id="5" name="Rectangle 4">
            <a:extLst>
              <a:ext uri="{FF2B5EF4-FFF2-40B4-BE49-F238E27FC236}">
                <a16:creationId xmlns:a16="http://schemas.microsoft.com/office/drawing/2014/main" id="{C4F0B5BC-2722-414E-8F0E-614910AE7146}"/>
              </a:ext>
            </a:extLst>
          </p:cNvPr>
          <p:cNvSpPr/>
          <p:nvPr/>
        </p:nvSpPr>
        <p:spPr>
          <a:xfrm>
            <a:off x="5255" y="6214030"/>
            <a:ext cx="8558609" cy="738664"/>
          </a:xfrm>
          <a:prstGeom prst="rect">
            <a:avLst/>
          </a:prstGeom>
        </p:spPr>
        <p:txBody>
          <a:bodyPr wrap="square">
            <a:spAutoFit/>
          </a:bodyPr>
          <a:lstStyle/>
          <a:p>
            <a:r>
              <a:rPr lang="en-US" sz="1400" dirty="0"/>
              <a:t>Diamond Model</a:t>
            </a:r>
          </a:p>
          <a:p>
            <a:r>
              <a:rPr lang="en-US" sz="1400" dirty="0">
                <a:hlinkClick r:id="rId3"/>
              </a:rPr>
              <a:t>http://www.activeresponse.org/the-diamond-model/</a:t>
            </a:r>
            <a:endParaRPr lang="en-US" sz="1400" dirty="0"/>
          </a:p>
          <a:p>
            <a:endParaRPr lang="en-US" sz="1400" dirty="0"/>
          </a:p>
        </p:txBody>
      </p:sp>
    </p:spTree>
    <p:extLst>
      <p:ext uri="{BB962C8B-B14F-4D97-AF65-F5344CB8AC3E}">
        <p14:creationId xmlns:p14="http://schemas.microsoft.com/office/powerpoint/2010/main" val="1076950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 Emulation/Red Teaming</a:t>
            </a:r>
          </a:p>
        </p:txBody>
      </p:sp>
      <p:pic>
        <p:nvPicPr>
          <p:cNvPr id="2" name="Picture 1">
            <a:extLst>
              <a:ext uri="{FF2B5EF4-FFF2-40B4-BE49-F238E27FC236}">
                <a16:creationId xmlns:a16="http://schemas.microsoft.com/office/drawing/2014/main" id="{2244C78F-28A3-624E-B0D6-EFB66FD9AAB9}"/>
              </a:ext>
            </a:extLst>
          </p:cNvPr>
          <p:cNvPicPr>
            <a:picLocks noChangeAspect="1"/>
          </p:cNvPicPr>
          <p:nvPr/>
        </p:nvPicPr>
        <p:blipFill>
          <a:blip r:embed="rId2"/>
          <a:stretch>
            <a:fillRect/>
          </a:stretch>
        </p:blipFill>
        <p:spPr>
          <a:xfrm>
            <a:off x="2431951" y="1295400"/>
            <a:ext cx="4280097" cy="4975613"/>
          </a:xfrm>
          <a:prstGeom prst="rect">
            <a:avLst/>
          </a:prstGeom>
        </p:spPr>
      </p:pic>
      <p:sp>
        <p:nvSpPr>
          <p:cNvPr id="4" name="TextBox 3">
            <a:extLst>
              <a:ext uri="{FF2B5EF4-FFF2-40B4-BE49-F238E27FC236}">
                <a16:creationId xmlns:a16="http://schemas.microsoft.com/office/drawing/2014/main" id="{68E4CD14-8D7E-4F46-B87A-277B944581D2}"/>
              </a:ext>
            </a:extLst>
          </p:cNvPr>
          <p:cNvSpPr txBox="1"/>
          <p:nvPr/>
        </p:nvSpPr>
        <p:spPr>
          <a:xfrm>
            <a:off x="304800" y="6096000"/>
            <a:ext cx="8534400" cy="646331"/>
          </a:xfrm>
          <a:prstGeom prst="rect">
            <a:avLst/>
          </a:prstGeom>
          <a:noFill/>
        </p:spPr>
        <p:txBody>
          <a:bodyPr wrap="square" rtlCol="0">
            <a:spAutoFit/>
          </a:bodyPr>
          <a:lstStyle/>
          <a:p>
            <a:r>
              <a:rPr lang="en-US" dirty="0"/>
              <a:t>Cyber Kill Chain</a:t>
            </a:r>
          </a:p>
          <a:p>
            <a:r>
              <a:rPr lang="en-US" dirty="0">
                <a:hlinkClick r:id="rId3"/>
              </a:rPr>
              <a:t>https://www.lockheedmartin.com/en-us/capabilities/cyber/cyber-kill-chain.html</a:t>
            </a:r>
            <a:endParaRPr lang="en-US" dirty="0"/>
          </a:p>
        </p:txBody>
      </p:sp>
    </p:spTree>
    <p:extLst>
      <p:ext uri="{BB962C8B-B14F-4D97-AF65-F5344CB8AC3E}">
        <p14:creationId xmlns:p14="http://schemas.microsoft.com/office/powerpoint/2010/main" val="204752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 Emulation/Red Teaming</a:t>
            </a:r>
          </a:p>
        </p:txBody>
      </p:sp>
      <p:pic>
        <p:nvPicPr>
          <p:cNvPr id="4" name="Picture 3">
            <a:extLst>
              <a:ext uri="{FF2B5EF4-FFF2-40B4-BE49-F238E27FC236}">
                <a16:creationId xmlns:a16="http://schemas.microsoft.com/office/drawing/2014/main" id="{DBC34FC6-35EA-E942-B296-4726A4AE8C70}"/>
              </a:ext>
            </a:extLst>
          </p:cNvPr>
          <p:cNvPicPr>
            <a:picLocks noChangeAspect="1"/>
          </p:cNvPicPr>
          <p:nvPr/>
        </p:nvPicPr>
        <p:blipFill>
          <a:blip r:embed="rId2"/>
          <a:stretch>
            <a:fillRect/>
          </a:stretch>
        </p:blipFill>
        <p:spPr>
          <a:xfrm>
            <a:off x="57842" y="1905000"/>
            <a:ext cx="9028315" cy="2849562"/>
          </a:xfrm>
          <a:prstGeom prst="rect">
            <a:avLst/>
          </a:prstGeom>
        </p:spPr>
      </p:pic>
      <p:sp>
        <p:nvSpPr>
          <p:cNvPr id="5" name="TextBox 4">
            <a:extLst>
              <a:ext uri="{FF2B5EF4-FFF2-40B4-BE49-F238E27FC236}">
                <a16:creationId xmlns:a16="http://schemas.microsoft.com/office/drawing/2014/main" id="{CBAD967A-9011-2841-A9CA-82DACA0C3520}"/>
              </a:ext>
            </a:extLst>
          </p:cNvPr>
          <p:cNvSpPr txBox="1"/>
          <p:nvPr/>
        </p:nvSpPr>
        <p:spPr>
          <a:xfrm>
            <a:off x="304800" y="6096000"/>
            <a:ext cx="8534400" cy="646331"/>
          </a:xfrm>
          <a:prstGeom prst="rect">
            <a:avLst/>
          </a:prstGeom>
          <a:noFill/>
        </p:spPr>
        <p:txBody>
          <a:bodyPr wrap="square" rtlCol="0">
            <a:spAutoFit/>
          </a:bodyPr>
          <a:lstStyle/>
          <a:p>
            <a:r>
              <a:rPr lang="en-US" dirty="0"/>
              <a:t>Unified Kill Chain</a:t>
            </a:r>
          </a:p>
          <a:p>
            <a:r>
              <a:rPr lang="en-US" dirty="0">
                <a:hlinkClick r:id="rId3"/>
              </a:rPr>
              <a:t>https://www.csacademy.nl/en/csa-theses/february-2018/104-the-unified-kill-chain</a:t>
            </a:r>
            <a:endParaRPr lang="en-US" dirty="0"/>
          </a:p>
        </p:txBody>
      </p:sp>
    </p:spTree>
    <p:extLst>
      <p:ext uri="{BB962C8B-B14F-4D97-AF65-F5344CB8AC3E}">
        <p14:creationId xmlns:p14="http://schemas.microsoft.com/office/powerpoint/2010/main" val="1349024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 Emulation/Red Teaming</a:t>
            </a:r>
          </a:p>
        </p:txBody>
      </p:sp>
      <p:sp>
        <p:nvSpPr>
          <p:cNvPr id="11" name="Rectangle 10">
            <a:extLst>
              <a:ext uri="{FF2B5EF4-FFF2-40B4-BE49-F238E27FC236}">
                <a16:creationId xmlns:a16="http://schemas.microsoft.com/office/drawing/2014/main" id="{3A07B196-898C-2A41-8D54-0AB694106202}"/>
              </a:ext>
            </a:extLst>
          </p:cNvPr>
          <p:cNvSpPr/>
          <p:nvPr/>
        </p:nvSpPr>
        <p:spPr>
          <a:xfrm>
            <a:off x="344992" y="5966299"/>
            <a:ext cx="8560894" cy="738664"/>
          </a:xfrm>
          <a:prstGeom prst="rect">
            <a:avLst/>
          </a:prstGeom>
        </p:spPr>
        <p:txBody>
          <a:bodyPr wrap="square">
            <a:spAutoFit/>
          </a:bodyPr>
          <a:lstStyle/>
          <a:p>
            <a:r>
              <a:rPr lang="en-US" sz="1400" dirty="0">
                <a:hlinkClick r:id="rId2"/>
              </a:rPr>
              <a:t>https://attack.mitre.org/</a:t>
            </a:r>
            <a:endParaRPr lang="en-US" sz="1400" dirty="0"/>
          </a:p>
          <a:p>
            <a:endParaRPr lang="en-US" sz="1400" dirty="0"/>
          </a:p>
          <a:p>
            <a:r>
              <a:rPr lang="en-US" sz="1400" dirty="0">
                <a:hlinkClick r:id="rId3"/>
              </a:rPr>
              <a:t>https://mitre-attack.github.io/caret/#/</a:t>
            </a:r>
            <a:endParaRPr lang="en-US" sz="1400" dirty="0"/>
          </a:p>
        </p:txBody>
      </p:sp>
      <p:pic>
        <p:nvPicPr>
          <p:cNvPr id="14" name="Picture 13">
            <a:extLst>
              <a:ext uri="{FF2B5EF4-FFF2-40B4-BE49-F238E27FC236}">
                <a16:creationId xmlns:a16="http://schemas.microsoft.com/office/drawing/2014/main" id="{07914257-3B67-5A4D-B911-D0955AB8E04F}"/>
              </a:ext>
            </a:extLst>
          </p:cNvPr>
          <p:cNvPicPr>
            <a:picLocks noChangeAspect="1"/>
          </p:cNvPicPr>
          <p:nvPr/>
        </p:nvPicPr>
        <p:blipFill rotWithShape="1">
          <a:blip r:embed="rId4"/>
          <a:srcRect t="15098" b="17203"/>
          <a:stretch/>
        </p:blipFill>
        <p:spPr>
          <a:xfrm>
            <a:off x="1532199" y="1152442"/>
            <a:ext cx="1690620" cy="691486"/>
          </a:xfrm>
          <a:prstGeom prst="rect">
            <a:avLst/>
          </a:prstGeom>
        </p:spPr>
      </p:pic>
      <p:pic>
        <p:nvPicPr>
          <p:cNvPr id="3" name="Picture 2">
            <a:extLst>
              <a:ext uri="{FF2B5EF4-FFF2-40B4-BE49-F238E27FC236}">
                <a16:creationId xmlns:a16="http://schemas.microsoft.com/office/drawing/2014/main" id="{3AAEC989-EBDA-DCC8-3BAF-9400D9981A38}"/>
              </a:ext>
            </a:extLst>
          </p:cNvPr>
          <p:cNvPicPr>
            <a:picLocks noChangeAspect="1"/>
          </p:cNvPicPr>
          <p:nvPr/>
        </p:nvPicPr>
        <p:blipFill>
          <a:blip r:embed="rId5"/>
          <a:stretch>
            <a:fillRect/>
          </a:stretch>
        </p:blipFill>
        <p:spPr>
          <a:xfrm>
            <a:off x="723078" y="2084438"/>
            <a:ext cx="7697843" cy="3311177"/>
          </a:xfrm>
          <a:prstGeom prst="rect">
            <a:avLst/>
          </a:prstGeom>
        </p:spPr>
      </p:pic>
    </p:spTree>
    <p:extLst>
      <p:ext uri="{BB962C8B-B14F-4D97-AF65-F5344CB8AC3E}">
        <p14:creationId xmlns:p14="http://schemas.microsoft.com/office/powerpoint/2010/main" val="104937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52400" y="304800"/>
            <a:ext cx="8839200" cy="1143000"/>
          </a:xfrm>
        </p:spPr>
        <p:txBody>
          <a:bodyPr>
            <a:no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Intrusion Detection Systems cont.</a:t>
            </a:r>
          </a:p>
        </p:txBody>
      </p:sp>
      <p:sp>
        <p:nvSpPr>
          <p:cNvPr id="6147" name="Content Placeholder 2"/>
          <p:cNvSpPr>
            <a:spLocks noGrp="1"/>
          </p:cNvSpPr>
          <p:nvPr>
            <p:ph idx="1"/>
          </p:nvPr>
        </p:nvSpPr>
        <p:spPr/>
        <p:txBody>
          <a:bodyPr/>
          <a:lstStyle/>
          <a:p>
            <a:r>
              <a:rPr lang="en-US" sz="2400">
                <a:ea typeface="ＭＳ Ｐゴシック" charset="0"/>
                <a:cs typeface="ＭＳ Ｐゴシック" charset="0"/>
              </a:rPr>
              <a:t>IDS Components:</a:t>
            </a:r>
          </a:p>
          <a:p>
            <a:pPr lvl="1"/>
            <a:r>
              <a:rPr lang="en-US" sz="2400">
                <a:ea typeface="ＭＳ Ｐゴシック" charset="0"/>
              </a:rPr>
              <a:t>Network sensors</a:t>
            </a:r>
          </a:p>
          <a:p>
            <a:pPr lvl="1"/>
            <a:r>
              <a:rPr lang="en-US" sz="2400">
                <a:ea typeface="ＭＳ Ｐゴシック" charset="0"/>
              </a:rPr>
              <a:t>Central monitoring system</a:t>
            </a:r>
          </a:p>
          <a:p>
            <a:pPr lvl="1"/>
            <a:r>
              <a:rPr lang="en-US" sz="2400">
                <a:ea typeface="ＭＳ Ｐゴシック" charset="0"/>
              </a:rPr>
              <a:t>Report analysis</a:t>
            </a:r>
          </a:p>
          <a:p>
            <a:pPr lvl="1"/>
            <a:r>
              <a:rPr lang="en-US" sz="2400">
                <a:ea typeface="ＭＳ Ｐゴシック" charset="0"/>
              </a:rPr>
              <a:t>Database and storage</a:t>
            </a:r>
          </a:p>
          <a:p>
            <a:pPr lvl="1"/>
            <a:r>
              <a:rPr lang="en-US" sz="2400">
                <a:ea typeface="ＭＳ Ｐゴシック" charset="0"/>
              </a:rPr>
              <a:t>Response box</a:t>
            </a:r>
          </a:p>
          <a:p>
            <a:r>
              <a:rPr lang="en-US" sz="2400">
                <a:ea typeface="ＭＳ Ｐゴシック" charset="0"/>
                <a:cs typeface="ＭＳ Ｐゴシック" charset="0"/>
              </a:rPr>
              <a:t>Sensors placement </a:t>
            </a:r>
          </a:p>
        </p:txBody>
      </p:sp>
      <p:pic>
        <p:nvPicPr>
          <p:cNvPr id="3" name="Picture 2">
            <a:extLst>
              <a:ext uri="{FF2B5EF4-FFF2-40B4-BE49-F238E27FC236}">
                <a16:creationId xmlns:a16="http://schemas.microsoft.com/office/drawing/2014/main" id="{346ECD5A-850D-7DB0-520B-93A819DA1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948" y="2554267"/>
            <a:ext cx="3947652" cy="4146415"/>
          </a:xfrm>
          <a:prstGeom prst="rect">
            <a:avLst/>
          </a:prstGeom>
        </p:spPr>
      </p:pic>
    </p:spTree>
    <p:extLst>
      <p:ext uri="{BB962C8B-B14F-4D97-AF65-F5344CB8AC3E}">
        <p14:creationId xmlns:p14="http://schemas.microsoft.com/office/powerpoint/2010/main" val="1799073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Threat Emulation/red teaming</a:t>
            </a:r>
          </a:p>
        </p:txBody>
      </p:sp>
      <p:pic>
        <p:nvPicPr>
          <p:cNvPr id="10" name="Picture 9">
            <a:extLst>
              <a:ext uri="{FF2B5EF4-FFF2-40B4-BE49-F238E27FC236}">
                <a16:creationId xmlns:a16="http://schemas.microsoft.com/office/drawing/2014/main" id="{A140AAC4-9465-7941-AC8D-AE8F69E3D7F6}"/>
              </a:ext>
            </a:extLst>
          </p:cNvPr>
          <p:cNvPicPr>
            <a:picLocks noChangeAspect="1"/>
          </p:cNvPicPr>
          <p:nvPr/>
        </p:nvPicPr>
        <p:blipFill>
          <a:blip r:embed="rId2"/>
          <a:stretch>
            <a:fillRect/>
          </a:stretch>
        </p:blipFill>
        <p:spPr>
          <a:xfrm>
            <a:off x="152399" y="1219200"/>
            <a:ext cx="6029499" cy="5486400"/>
          </a:xfrm>
          <a:prstGeom prst="rect">
            <a:avLst/>
          </a:prstGeom>
        </p:spPr>
      </p:pic>
      <p:pic>
        <p:nvPicPr>
          <p:cNvPr id="9" name="Picture 8">
            <a:extLst>
              <a:ext uri="{FF2B5EF4-FFF2-40B4-BE49-F238E27FC236}">
                <a16:creationId xmlns:a16="http://schemas.microsoft.com/office/drawing/2014/main" id="{7EE13E6C-86ED-CF41-85E4-D83630EE775F}"/>
              </a:ext>
            </a:extLst>
          </p:cNvPr>
          <p:cNvPicPr>
            <a:picLocks noChangeAspect="1"/>
          </p:cNvPicPr>
          <p:nvPr/>
        </p:nvPicPr>
        <p:blipFill>
          <a:blip r:embed="rId3"/>
          <a:stretch>
            <a:fillRect/>
          </a:stretch>
        </p:blipFill>
        <p:spPr>
          <a:xfrm>
            <a:off x="128750" y="1198179"/>
            <a:ext cx="7719849" cy="5498003"/>
          </a:xfrm>
          <a:prstGeom prst="rect">
            <a:avLst/>
          </a:prstGeom>
        </p:spPr>
      </p:pic>
    </p:spTree>
    <p:extLst>
      <p:ext uri="{BB962C8B-B14F-4D97-AF65-F5344CB8AC3E}">
        <p14:creationId xmlns:p14="http://schemas.microsoft.com/office/powerpoint/2010/main" val="7683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4678F-56D7-F947-8BF0-C35898638334}"/>
              </a:ext>
            </a:extLst>
          </p:cNvPr>
          <p:cNvPicPr>
            <a:picLocks noChangeAspect="1"/>
          </p:cNvPicPr>
          <p:nvPr/>
        </p:nvPicPr>
        <p:blipFill>
          <a:blip r:embed="rId2"/>
          <a:stretch>
            <a:fillRect/>
          </a:stretch>
        </p:blipFill>
        <p:spPr>
          <a:xfrm>
            <a:off x="1676400" y="1219200"/>
            <a:ext cx="5411407" cy="2758549"/>
          </a:xfrm>
          <a:prstGeom prst="rect">
            <a:avLst/>
          </a:prstGeom>
        </p:spPr>
      </p:pic>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Purple teaming</a:t>
            </a:r>
          </a:p>
        </p:txBody>
      </p:sp>
      <p:sp>
        <p:nvSpPr>
          <p:cNvPr id="2" name="TextBox 1">
            <a:extLst>
              <a:ext uri="{FF2B5EF4-FFF2-40B4-BE49-F238E27FC236}">
                <a16:creationId xmlns:a16="http://schemas.microsoft.com/office/drawing/2014/main" id="{B1D9925D-7BE2-1E49-A409-847D89DBB6F9}"/>
              </a:ext>
            </a:extLst>
          </p:cNvPr>
          <p:cNvSpPr txBox="1"/>
          <p:nvPr/>
        </p:nvSpPr>
        <p:spPr>
          <a:xfrm>
            <a:off x="103950" y="3444983"/>
            <a:ext cx="3144900" cy="1477328"/>
          </a:xfrm>
          <a:prstGeom prst="rect">
            <a:avLst/>
          </a:prstGeom>
          <a:noFill/>
        </p:spPr>
        <p:txBody>
          <a:bodyPr wrap="none" rtlCol="0">
            <a:spAutoFit/>
          </a:bodyPr>
          <a:lstStyle/>
          <a:p>
            <a:r>
              <a:rPr lang="en-US" dirty="0"/>
              <a:t>Offense</a:t>
            </a:r>
          </a:p>
          <a:p>
            <a:endParaRPr lang="en-US" dirty="0"/>
          </a:p>
          <a:p>
            <a:pPr marL="285750" indent="-285750">
              <a:buFontTx/>
              <a:buChar char="-"/>
            </a:pPr>
            <a:r>
              <a:rPr lang="en-US" dirty="0"/>
              <a:t>Vulnerability Assessments</a:t>
            </a:r>
          </a:p>
          <a:p>
            <a:pPr marL="285750" indent="-285750">
              <a:buFontTx/>
              <a:buChar char="-"/>
            </a:pPr>
            <a:r>
              <a:rPr lang="en-US" dirty="0"/>
              <a:t>Penetration Tests</a:t>
            </a:r>
          </a:p>
          <a:p>
            <a:pPr marL="285750" indent="-285750">
              <a:buFontTx/>
              <a:buChar char="-"/>
            </a:pPr>
            <a:r>
              <a:rPr lang="en-US" dirty="0"/>
              <a:t>Social Engineering</a:t>
            </a:r>
          </a:p>
        </p:txBody>
      </p:sp>
      <p:sp>
        <p:nvSpPr>
          <p:cNvPr id="6" name="TextBox 5">
            <a:extLst>
              <a:ext uri="{FF2B5EF4-FFF2-40B4-BE49-F238E27FC236}">
                <a16:creationId xmlns:a16="http://schemas.microsoft.com/office/drawing/2014/main" id="{E186D2C9-C6DD-8A48-83B3-293E5258392D}"/>
              </a:ext>
            </a:extLst>
          </p:cNvPr>
          <p:cNvSpPr txBox="1"/>
          <p:nvPr/>
        </p:nvSpPr>
        <p:spPr>
          <a:xfrm>
            <a:off x="5895152" y="3447611"/>
            <a:ext cx="2781531" cy="1477328"/>
          </a:xfrm>
          <a:prstGeom prst="rect">
            <a:avLst/>
          </a:prstGeom>
          <a:noFill/>
        </p:spPr>
        <p:txBody>
          <a:bodyPr wrap="none" rtlCol="0">
            <a:spAutoFit/>
          </a:bodyPr>
          <a:lstStyle/>
          <a:p>
            <a:pPr algn="r"/>
            <a:r>
              <a:rPr lang="en-US" dirty="0"/>
              <a:t>Defense</a:t>
            </a:r>
          </a:p>
          <a:p>
            <a:endParaRPr lang="en-US" dirty="0"/>
          </a:p>
          <a:p>
            <a:pPr marL="285750" indent="-285750">
              <a:buFontTx/>
              <a:buChar char="-"/>
            </a:pPr>
            <a:r>
              <a:rPr lang="en-US" dirty="0"/>
              <a:t>Implementing Controls</a:t>
            </a:r>
          </a:p>
          <a:p>
            <a:pPr marL="285750" indent="-285750">
              <a:buFontTx/>
              <a:buChar char="-"/>
            </a:pPr>
            <a:r>
              <a:rPr lang="en-US" dirty="0"/>
              <a:t>Security Monitoring</a:t>
            </a:r>
          </a:p>
          <a:p>
            <a:pPr marL="285750" indent="-285750">
              <a:buFontTx/>
              <a:buChar char="-"/>
            </a:pPr>
            <a:r>
              <a:rPr lang="en-US" dirty="0"/>
              <a:t>Incident Response</a:t>
            </a:r>
          </a:p>
        </p:txBody>
      </p:sp>
      <p:sp>
        <p:nvSpPr>
          <p:cNvPr id="7" name="TextBox 6">
            <a:extLst>
              <a:ext uri="{FF2B5EF4-FFF2-40B4-BE49-F238E27FC236}">
                <a16:creationId xmlns:a16="http://schemas.microsoft.com/office/drawing/2014/main" id="{01EEF2A6-B8CA-7843-86D6-091B92DE79D0}"/>
              </a:ext>
            </a:extLst>
          </p:cNvPr>
          <p:cNvSpPr txBox="1"/>
          <p:nvPr/>
        </p:nvSpPr>
        <p:spPr>
          <a:xfrm>
            <a:off x="2411793" y="5791200"/>
            <a:ext cx="4320413" cy="923330"/>
          </a:xfrm>
          <a:prstGeom prst="rect">
            <a:avLst/>
          </a:prstGeom>
          <a:noFill/>
        </p:spPr>
        <p:txBody>
          <a:bodyPr wrap="none" rtlCol="0">
            <a:spAutoFit/>
          </a:bodyPr>
          <a:lstStyle/>
          <a:p>
            <a:pPr algn="ctr"/>
            <a:r>
              <a:rPr lang="en-US" dirty="0"/>
              <a:t>Common Goal</a:t>
            </a:r>
          </a:p>
          <a:p>
            <a:endParaRPr lang="en-US" dirty="0"/>
          </a:p>
          <a:p>
            <a:pPr marL="285750" indent="-285750">
              <a:buFontTx/>
              <a:buChar char="-"/>
            </a:pPr>
            <a:r>
              <a:rPr lang="en-US" dirty="0"/>
              <a:t>Improve organization security posture</a:t>
            </a:r>
          </a:p>
        </p:txBody>
      </p:sp>
      <p:cxnSp>
        <p:nvCxnSpPr>
          <p:cNvPr id="5" name="Straight Arrow Connector 4">
            <a:extLst>
              <a:ext uri="{FF2B5EF4-FFF2-40B4-BE49-F238E27FC236}">
                <a16:creationId xmlns:a16="http://schemas.microsoft.com/office/drawing/2014/main" id="{BB5C48E3-C9F2-4447-94E1-AC3BFE4706C6}"/>
              </a:ext>
            </a:extLst>
          </p:cNvPr>
          <p:cNvCxnSpPr>
            <a:cxnSpLocks/>
          </p:cNvCxnSpPr>
          <p:nvPr/>
        </p:nvCxnSpPr>
        <p:spPr>
          <a:xfrm>
            <a:off x="2819400" y="4979981"/>
            <a:ext cx="995991" cy="887419"/>
          </a:xfrm>
          <a:prstGeom prst="straightConnector1">
            <a:avLst/>
          </a:prstGeom>
          <a:ln w="1016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EF2243-EE55-AD4F-936D-11A3D758C2D2}"/>
              </a:ext>
            </a:extLst>
          </p:cNvPr>
          <p:cNvCxnSpPr>
            <a:cxnSpLocks/>
          </p:cNvCxnSpPr>
          <p:nvPr/>
        </p:nvCxnSpPr>
        <p:spPr>
          <a:xfrm flipH="1">
            <a:off x="5105400" y="4973599"/>
            <a:ext cx="969577" cy="841249"/>
          </a:xfrm>
          <a:prstGeom prst="straightConnector1">
            <a:avLst/>
          </a:prstGeom>
          <a:ln w="1016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006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534400" cy="1096962"/>
          </a:xfrm>
        </p:spPr>
        <p:txBody>
          <a:bodyPr>
            <a:normAutofit/>
          </a:bodyPr>
          <a:lstStyle/>
          <a:p>
            <a:pPr algn="r"/>
            <a:r>
              <a:rPr lang="en-US" alt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Penetration Testing Reporting</a:t>
            </a:r>
          </a:p>
        </p:txBody>
      </p:sp>
      <p:sp>
        <p:nvSpPr>
          <p:cNvPr id="17411" name="Content Placeholder 2"/>
          <p:cNvSpPr>
            <a:spLocks noGrp="1"/>
          </p:cNvSpPr>
          <p:nvPr>
            <p:ph idx="1"/>
          </p:nvPr>
        </p:nvSpPr>
        <p:spPr>
          <a:xfrm>
            <a:off x="457200" y="1600200"/>
            <a:ext cx="4419600" cy="5029200"/>
          </a:xfrm>
        </p:spPr>
        <p:txBody>
          <a:bodyPr>
            <a:normAutofit fontScale="85000" lnSpcReduction="20000"/>
          </a:bodyPr>
          <a:lstStyle/>
          <a:p>
            <a:r>
              <a:rPr lang="en-US" altLang="en-US" sz="2400" dirty="0">
                <a:latin typeface="Arial" panose="020B0604020202020204" pitchFamily="34" charset="0"/>
                <a:ea typeface="ＭＳ Ｐゴシック" pitchFamily="34" charset="-128"/>
              </a:rPr>
              <a:t>Document your attack</a:t>
            </a:r>
          </a:p>
          <a:p>
            <a:pPr lvl="1"/>
            <a:r>
              <a:rPr lang="en-US" altLang="en-US" sz="2000" dirty="0">
                <a:latin typeface="Arial" panose="020B0604020202020204" pitchFamily="34" charset="0"/>
                <a:ea typeface="ＭＳ Ｐゴシック" pitchFamily="34" charset="-128"/>
              </a:rPr>
              <a:t>Include scope definition</a:t>
            </a:r>
          </a:p>
          <a:p>
            <a:r>
              <a:rPr lang="en-US" altLang="en-US" sz="2400" dirty="0">
                <a:latin typeface="Arial" panose="020B0604020202020204" pitchFamily="34" charset="0"/>
                <a:ea typeface="ＭＳ Ｐゴシック" pitchFamily="34" charset="-128"/>
              </a:rPr>
              <a:t>Document your methods</a:t>
            </a:r>
          </a:p>
          <a:p>
            <a:r>
              <a:rPr lang="en-US" altLang="en-US" sz="2400" dirty="0">
                <a:latin typeface="Arial" panose="020B0604020202020204" pitchFamily="34" charset="0"/>
                <a:ea typeface="ＭＳ Ｐゴシック" pitchFamily="34" charset="-128"/>
              </a:rPr>
              <a:t>Qualify your findings</a:t>
            </a:r>
          </a:p>
          <a:p>
            <a:pPr lvl="1"/>
            <a:r>
              <a:rPr lang="en-US" altLang="en-US" sz="2000" dirty="0">
                <a:latin typeface="Arial" panose="020B0604020202020204" pitchFamily="34" charset="0"/>
                <a:ea typeface="ＭＳ Ｐゴシック" pitchFamily="34" charset="-128"/>
              </a:rPr>
              <a:t>Critical/High/Medium/Low/Info</a:t>
            </a:r>
          </a:p>
          <a:p>
            <a:r>
              <a:rPr lang="en-US" altLang="en-US" sz="2400" dirty="0">
                <a:latin typeface="Arial" panose="020B0604020202020204" pitchFamily="34" charset="0"/>
                <a:ea typeface="ＭＳ Ｐゴシック" pitchFamily="34" charset="-128"/>
              </a:rPr>
              <a:t>Document remediations or recommendations</a:t>
            </a:r>
          </a:p>
          <a:p>
            <a:endParaRPr lang="en-US" altLang="en-US" sz="2400" dirty="0">
              <a:latin typeface="Arial" panose="020B0604020202020204" pitchFamily="34" charset="0"/>
              <a:ea typeface="ＭＳ Ｐゴシック" pitchFamily="34" charset="-128"/>
            </a:endParaRPr>
          </a:p>
          <a:p>
            <a:endParaRPr lang="en-US" altLang="en-US" sz="2400" dirty="0">
              <a:latin typeface="Arial" panose="020B0604020202020204" pitchFamily="34" charset="0"/>
              <a:ea typeface="ＭＳ Ｐゴシック" pitchFamily="34" charset="-128"/>
            </a:endParaRPr>
          </a:p>
          <a:p>
            <a:endParaRPr lang="en-US" altLang="en-US" sz="2400" dirty="0">
              <a:latin typeface="Arial" panose="020B0604020202020204" pitchFamily="34" charset="0"/>
              <a:ea typeface="ＭＳ Ｐゴシック" pitchFamily="34" charset="-128"/>
            </a:endParaRPr>
          </a:p>
          <a:p>
            <a:endParaRPr lang="en-US" altLang="en-US" sz="2400" dirty="0">
              <a:latin typeface="Arial" panose="020B0604020202020204" pitchFamily="34" charset="0"/>
              <a:ea typeface="ＭＳ Ｐゴシック" pitchFamily="34" charset="-128"/>
            </a:endParaRPr>
          </a:p>
          <a:p>
            <a:endParaRPr lang="en-US" altLang="en-US" sz="2400" dirty="0">
              <a:latin typeface="Arial" panose="020B0604020202020204" pitchFamily="34" charset="0"/>
              <a:ea typeface="ＭＳ Ｐゴシック" pitchFamily="34" charset="-128"/>
            </a:endParaRPr>
          </a:p>
          <a:p>
            <a:r>
              <a:rPr lang="en-US" altLang="en-US" sz="1700" dirty="0">
                <a:latin typeface="Arial" panose="020B0604020202020204" pitchFamily="34" charset="0"/>
                <a:ea typeface="ＭＳ Ｐゴシック" pitchFamily="34" charset="-128"/>
                <a:hlinkClick r:id="rId2"/>
              </a:rPr>
              <a:t>https://www.offensive-security.com/reports/sample-penetration-testing-report.pdf</a:t>
            </a:r>
            <a:endParaRPr lang="en-US" altLang="en-US" sz="2400" dirty="0">
              <a:latin typeface="Arial" panose="020B0604020202020204" pitchFamily="34" charset="0"/>
              <a:ea typeface="ＭＳ Ｐゴシック" pitchFamily="34" charset="-128"/>
            </a:endParaRPr>
          </a:p>
          <a:p>
            <a:r>
              <a:rPr lang="en-US" altLang="en-US" sz="1700" dirty="0">
                <a:latin typeface="Arial" panose="020B0604020202020204" pitchFamily="34" charset="0"/>
                <a:ea typeface="ＭＳ Ｐゴシック" pitchFamily="34" charset="-128"/>
                <a:hlinkClick r:id="rId3"/>
              </a:rPr>
              <a:t>http://www.niiconsulting.com/services/security-assessment/NII_Sample_PT_Report.pdf</a:t>
            </a:r>
            <a:endParaRPr lang="en-US" altLang="en-US" sz="1700" dirty="0">
              <a:latin typeface="Arial" panose="020B0604020202020204" pitchFamily="34" charset="0"/>
              <a:ea typeface="ＭＳ Ｐゴシック" pitchFamily="34" charset="-128"/>
            </a:endParaRPr>
          </a:p>
          <a:p>
            <a:r>
              <a:rPr lang="en-US" altLang="en-US" sz="1700" dirty="0">
                <a:latin typeface="Arial" panose="020B0604020202020204" pitchFamily="34" charset="0"/>
                <a:ea typeface="ＭＳ Ｐゴシック" pitchFamily="34" charset="-128"/>
                <a:hlinkClick r:id="rId4"/>
              </a:rPr>
              <a:t>http://www.pentest-standard.org/index.php/Main_Page</a:t>
            </a:r>
            <a:endParaRPr lang="en-US" altLang="en-US" sz="1700" dirty="0">
              <a:latin typeface="Arial" panose="020B0604020202020204" pitchFamily="34" charset="0"/>
              <a:ea typeface="ＭＳ Ｐゴシック" pitchFamily="34" charset="-128"/>
            </a:endParaRPr>
          </a:p>
          <a:p>
            <a:endParaRPr lang="en-US" altLang="en-US" sz="1700" dirty="0">
              <a:latin typeface="Arial" panose="020B0604020202020204" pitchFamily="34" charset="0"/>
              <a:ea typeface="ＭＳ Ｐゴシック" pitchFamily="34" charset="-128"/>
            </a:endParaRPr>
          </a:p>
        </p:txBody>
      </p:sp>
      <p:pic>
        <p:nvPicPr>
          <p:cNvPr id="2" name="Picture 1">
            <a:extLst>
              <a:ext uri="{FF2B5EF4-FFF2-40B4-BE49-F238E27FC236}">
                <a16:creationId xmlns:a16="http://schemas.microsoft.com/office/drawing/2014/main" id="{33519169-B180-8D4B-A68A-3158FF3C0536}"/>
              </a:ext>
            </a:extLst>
          </p:cNvPr>
          <p:cNvPicPr>
            <a:picLocks noChangeAspect="1"/>
          </p:cNvPicPr>
          <p:nvPr/>
        </p:nvPicPr>
        <p:blipFill>
          <a:blip r:embed="rId5"/>
          <a:stretch>
            <a:fillRect/>
          </a:stretch>
        </p:blipFill>
        <p:spPr>
          <a:xfrm>
            <a:off x="4191000" y="1066800"/>
            <a:ext cx="3639610" cy="4118872"/>
          </a:xfrm>
          <a:prstGeom prst="rect">
            <a:avLst/>
          </a:prstGeom>
        </p:spPr>
      </p:pic>
      <p:pic>
        <p:nvPicPr>
          <p:cNvPr id="3" name="Picture 2">
            <a:extLst>
              <a:ext uri="{FF2B5EF4-FFF2-40B4-BE49-F238E27FC236}">
                <a16:creationId xmlns:a16="http://schemas.microsoft.com/office/drawing/2014/main" id="{6A4FC1AF-44C1-DF42-BBF9-93856564ACA4}"/>
              </a:ext>
            </a:extLst>
          </p:cNvPr>
          <p:cNvPicPr>
            <a:picLocks noChangeAspect="1"/>
          </p:cNvPicPr>
          <p:nvPr/>
        </p:nvPicPr>
        <p:blipFill>
          <a:blip r:embed="rId6"/>
          <a:stretch>
            <a:fillRect/>
          </a:stretch>
        </p:blipFill>
        <p:spPr>
          <a:xfrm>
            <a:off x="5868987" y="3581400"/>
            <a:ext cx="3189288" cy="3124200"/>
          </a:xfrm>
          <a:prstGeom prst="rect">
            <a:avLst/>
          </a:prstGeom>
        </p:spPr>
      </p:pic>
      <p:pic>
        <p:nvPicPr>
          <p:cNvPr id="4" name="Picture 3">
            <a:extLst>
              <a:ext uri="{FF2B5EF4-FFF2-40B4-BE49-F238E27FC236}">
                <a16:creationId xmlns:a16="http://schemas.microsoft.com/office/drawing/2014/main" id="{3D62263F-605A-9E46-A916-1F23B9A04400}"/>
              </a:ext>
            </a:extLst>
          </p:cNvPr>
          <p:cNvPicPr>
            <a:picLocks noChangeAspect="1"/>
          </p:cNvPicPr>
          <p:nvPr/>
        </p:nvPicPr>
        <p:blipFill rotWithShape="1">
          <a:blip r:embed="rId7"/>
          <a:srcRect l="24004" r="4784" b="7088"/>
          <a:stretch/>
        </p:blipFill>
        <p:spPr>
          <a:xfrm>
            <a:off x="1363894" y="3657600"/>
            <a:ext cx="1591735" cy="1371600"/>
          </a:xfrm>
          <a:prstGeom prst="rect">
            <a:avLst/>
          </a:prstGeom>
        </p:spPr>
      </p:pic>
    </p:spTree>
    <p:extLst>
      <p:ext uri="{BB962C8B-B14F-4D97-AF65-F5344CB8AC3E}">
        <p14:creationId xmlns:p14="http://schemas.microsoft.com/office/powerpoint/2010/main" val="2263199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Course conclusion</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pic>
        <p:nvPicPr>
          <p:cNvPr id="3" name="Picture 2"/>
          <p:cNvPicPr>
            <a:picLocks noChangeAspect="1"/>
          </p:cNvPicPr>
          <p:nvPr/>
        </p:nvPicPr>
        <p:blipFill>
          <a:blip r:embed="rId2"/>
          <a:stretch>
            <a:fillRect/>
          </a:stretch>
        </p:blipFill>
        <p:spPr>
          <a:xfrm>
            <a:off x="990600" y="1295400"/>
            <a:ext cx="7239000" cy="5031004"/>
          </a:xfrm>
          <a:prstGeom prst="rect">
            <a:avLst/>
          </a:prstGeom>
        </p:spPr>
      </p:pic>
    </p:spTree>
    <p:extLst>
      <p:ext uri="{BB962C8B-B14F-4D97-AF65-F5344CB8AC3E}">
        <p14:creationId xmlns:p14="http://schemas.microsoft.com/office/powerpoint/2010/main" val="496118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573558" cy="5029200"/>
          </a:xfrm>
        </p:spPr>
        <p:txBody>
          <a:bodyPr>
            <a:normAutofit/>
          </a:bodyPr>
          <a:lstStyle/>
          <a:p>
            <a:pPr algn="l"/>
            <a:r>
              <a:rPr lang="en-US" dirty="0"/>
              <a:t>Attacker Perspective</a:t>
            </a:r>
          </a:p>
          <a:p>
            <a:pPr algn="l"/>
            <a:r>
              <a:rPr lang="en-US" dirty="0"/>
              <a:t>	1. Understand defensive technologies a target may be using to 	better craft your attack</a:t>
            </a:r>
          </a:p>
          <a:p>
            <a:pPr algn="l"/>
            <a:r>
              <a:rPr lang="en-US" dirty="0"/>
              <a:t>	2.  Test your attacks in a lab using defensive technologies</a:t>
            </a:r>
          </a:p>
          <a:p>
            <a:pPr algn="l"/>
            <a:r>
              <a:rPr lang="en-US" dirty="0"/>
              <a:t>	3.  Identify physical weaknesses in your target that will enable you 	to execute a technical attack</a:t>
            </a:r>
          </a:p>
          <a:p>
            <a:pPr algn="l"/>
            <a:r>
              <a:rPr lang="en-US" dirty="0"/>
              <a:t>	</a:t>
            </a:r>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7502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95400"/>
            <a:ext cx="8573558" cy="5029200"/>
          </a:xfrm>
        </p:spPr>
        <p:txBody>
          <a:bodyPr>
            <a:normAutofit/>
          </a:bodyPr>
          <a:lstStyle/>
          <a:p>
            <a:pPr algn="l"/>
            <a:r>
              <a:rPr lang="en-US" dirty="0"/>
              <a:t>Defender Perspective</a:t>
            </a:r>
          </a:p>
          <a:p>
            <a:pPr algn="l"/>
            <a:r>
              <a:rPr lang="en-US" dirty="0"/>
              <a:t>	1. Understand defensive technologies and determine what 	capabilities are currently missing from your defensive arsenal</a:t>
            </a:r>
          </a:p>
          <a:p>
            <a:pPr algn="l"/>
            <a:r>
              <a:rPr lang="en-US" dirty="0"/>
              <a:t>	2. Understand physical security weaknesses that are often 	overlooked, which can then be used to launch other attacks 	against your organization</a:t>
            </a:r>
          </a:p>
          <a:p>
            <a:pPr algn="l"/>
            <a:endParaRPr lang="en-US" dirty="0"/>
          </a:p>
          <a:p>
            <a:pPr algn="l"/>
            <a:endParaRPr lang="en-US" dirty="0"/>
          </a:p>
          <a:p>
            <a:pPr algn="l"/>
            <a:r>
              <a:rPr lang="en-US" dirty="0"/>
              <a:t>	</a:t>
            </a:r>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503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Investigator Perspective</a:t>
            </a:r>
          </a:p>
          <a:p>
            <a:pPr algn="l"/>
            <a:r>
              <a:rPr lang="en-US" dirty="0"/>
              <a:t>	1. Understand defensive technologies which can assist in an 	investigation</a:t>
            </a:r>
          </a:p>
          <a:p>
            <a:pPr algn="l"/>
            <a:r>
              <a:rPr lang="en-US" dirty="0"/>
              <a:t>	2. Understand both the technical/cyber realm and physical 	world when performing incident response investigations</a:t>
            </a:r>
          </a:p>
          <a:p>
            <a:pPr algn="l"/>
            <a:r>
              <a:rPr lang="en-US" dirty="0"/>
              <a:t>	</a:t>
            </a:r>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58717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153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Summary</a:t>
            </a:r>
          </a:p>
        </p:txBody>
      </p:sp>
      <p:sp>
        <p:nvSpPr>
          <p:cNvPr id="20483" name="Content Placeholder 2"/>
          <p:cNvSpPr>
            <a:spLocks noGrp="1"/>
          </p:cNvSpPr>
          <p:nvPr>
            <p:ph idx="1"/>
          </p:nvPr>
        </p:nvSpPr>
        <p:spPr/>
        <p:txBody>
          <a:bodyPr>
            <a:normAutofit fontScale="92500" lnSpcReduction="20000"/>
          </a:bodyPr>
          <a:lstStyle/>
          <a:p>
            <a:pPr marL="36576" indent="0">
              <a:buNone/>
            </a:pPr>
            <a:r>
              <a:rPr lang="en-US" sz="2400" dirty="0">
                <a:ea typeface="ＭＳ Ｐゴシック" charset="0"/>
                <a:cs typeface="ＭＳ Ｐゴシック" charset="0"/>
              </a:rPr>
              <a:t>IDS, Firewalls, Honeypots</a:t>
            </a:r>
          </a:p>
          <a:p>
            <a:r>
              <a:rPr lang="en-US" sz="2400" dirty="0">
                <a:ea typeface="ＭＳ Ｐゴシック" charset="0"/>
                <a:cs typeface="ＭＳ Ｐゴシック" charset="0"/>
              </a:rPr>
              <a:t>Explain IDS and their types and components.</a:t>
            </a:r>
          </a:p>
          <a:p>
            <a:r>
              <a:rPr lang="en-US" sz="2400" dirty="0">
                <a:ea typeface="ＭＳ Ｐゴシック" charset="0"/>
                <a:cs typeface="ＭＳ Ｐゴシック" charset="0"/>
              </a:rPr>
              <a:t>Describe pattern matching and anomaly detection.</a:t>
            </a:r>
          </a:p>
          <a:p>
            <a:r>
              <a:rPr lang="en-US" sz="2400" dirty="0">
                <a:ea typeface="ＭＳ Ｐゴシック" charset="0"/>
                <a:cs typeface="ＭＳ Ｐゴシック" charset="0"/>
              </a:rPr>
              <a:t>Identify IDS evasion techniques and tools.</a:t>
            </a:r>
          </a:p>
          <a:p>
            <a:r>
              <a:rPr lang="en-US" sz="2400" dirty="0">
                <a:ea typeface="ＭＳ Ｐゴシック" charset="0"/>
                <a:cs typeface="ＭＳ Ｐゴシック" charset="0"/>
              </a:rPr>
              <a:t>Know different types of firewalls, describe honeypots.</a:t>
            </a:r>
          </a:p>
          <a:p>
            <a:r>
              <a:rPr lang="en-US" sz="2400" dirty="0">
                <a:ea typeface="ＭＳ Ｐゴシック" charset="0"/>
                <a:cs typeface="ＭＳ Ｐゴシック" charset="0"/>
              </a:rPr>
              <a:t>Be familiar with NAT, Proxy, and DMZ.</a:t>
            </a:r>
          </a:p>
          <a:p>
            <a:pPr marL="36576" indent="0">
              <a:buNone/>
            </a:pPr>
            <a:r>
              <a:rPr lang="en-US" altLang="en-US" sz="2400" dirty="0">
                <a:latin typeface="Arial" panose="020B0604020202020204" pitchFamily="34" charset="0"/>
                <a:ea typeface="ＭＳ Ｐゴシック" pitchFamily="34" charset="-128"/>
              </a:rPr>
              <a:t>Cryptography</a:t>
            </a:r>
          </a:p>
          <a:p>
            <a:r>
              <a:rPr lang="en-US" altLang="en-US" sz="2400" dirty="0">
                <a:latin typeface="Arial" panose="020B0604020202020204" pitchFamily="34" charset="0"/>
                <a:ea typeface="ＭＳ Ｐゴシック" pitchFamily="34" charset="-128"/>
              </a:rPr>
              <a:t>Define cryptography and know how it works. </a:t>
            </a:r>
          </a:p>
          <a:p>
            <a:r>
              <a:rPr lang="en-US" altLang="en-US" sz="2400" dirty="0">
                <a:latin typeface="Arial" panose="020B0604020202020204" pitchFamily="34" charset="0"/>
                <a:ea typeface="ＭＳ Ｐゴシック" pitchFamily="34" charset="-128"/>
              </a:rPr>
              <a:t>Symmetric and Asymmetric encryption.</a:t>
            </a:r>
          </a:p>
          <a:p>
            <a:r>
              <a:rPr lang="en-US" altLang="en-US" sz="2400" dirty="0">
                <a:latin typeface="Arial" panose="020B0604020202020204" pitchFamily="34" charset="0"/>
                <a:ea typeface="ＭＳ Ｐゴシック" pitchFamily="34" charset="-128"/>
              </a:rPr>
              <a:t>Digital signatures/digital certificates, hashing.</a:t>
            </a:r>
          </a:p>
          <a:p>
            <a:r>
              <a:rPr lang="en-US" altLang="en-US" sz="2400" dirty="0">
                <a:latin typeface="Arial" panose="020B0604020202020204" pitchFamily="34" charset="0"/>
                <a:ea typeface="ＭＳ Ｐゴシック" pitchFamily="34" charset="-128"/>
              </a:rPr>
              <a:t>PKI.</a:t>
            </a:r>
          </a:p>
          <a:p>
            <a:r>
              <a:rPr lang="en-US" altLang="en-US" sz="2400" dirty="0">
                <a:latin typeface="Arial" panose="020B0604020202020204" pitchFamily="34" charset="0"/>
                <a:ea typeface="ＭＳ Ｐゴシック" pitchFamily="34" charset="-128"/>
              </a:rPr>
              <a:t>Encryption protocols.</a:t>
            </a:r>
          </a:p>
          <a:p>
            <a:r>
              <a:rPr lang="en-US" altLang="en-US" sz="2400" dirty="0">
                <a:latin typeface="Arial" panose="020B0604020202020204" pitchFamily="34" charset="0"/>
                <a:ea typeface="ＭＳ Ｐゴシック" pitchFamily="34" charset="-128"/>
              </a:rPr>
              <a:t>Crypto attacks, encryption cracking tools.</a:t>
            </a:r>
          </a:p>
          <a:p>
            <a:endParaRPr lang="en-US" sz="2400" dirty="0">
              <a:ea typeface="ＭＳ Ｐゴシック" charset="0"/>
              <a:cs typeface="ＭＳ Ｐゴシック" charset="0"/>
            </a:endParaRPr>
          </a:p>
          <a:p>
            <a:endParaRPr lang="en-US" sz="2400" dirty="0">
              <a:ea typeface="ＭＳ Ｐゴシック" charset="0"/>
              <a:cs typeface="ＭＳ Ｐゴシック" charset="0"/>
            </a:endParaRPr>
          </a:p>
          <a:p>
            <a:pPr>
              <a:buFont typeface="Wingdings" charset="0"/>
              <a:buNone/>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6989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153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Summary</a:t>
            </a:r>
          </a:p>
        </p:txBody>
      </p:sp>
      <p:sp>
        <p:nvSpPr>
          <p:cNvPr id="20483" name="Content Placeholder 2"/>
          <p:cNvSpPr>
            <a:spLocks noGrp="1"/>
          </p:cNvSpPr>
          <p:nvPr>
            <p:ph idx="1"/>
          </p:nvPr>
        </p:nvSpPr>
        <p:spPr/>
        <p:txBody>
          <a:bodyPr>
            <a:normAutofit/>
          </a:bodyPr>
          <a:lstStyle/>
          <a:p>
            <a:pPr marL="36576" indent="0">
              <a:buNone/>
            </a:pPr>
            <a:r>
              <a:rPr lang="en-US" sz="2400" dirty="0">
                <a:ea typeface="ＭＳ Ｐゴシック" charset="0"/>
                <a:cs typeface="ＭＳ Ｐゴシック" charset="0"/>
              </a:rPr>
              <a:t>Physical Security</a:t>
            </a:r>
          </a:p>
          <a:p>
            <a:r>
              <a:rPr lang="en-US" altLang="en-US" sz="2400" dirty="0">
                <a:latin typeface="Arial" panose="020B0604020202020204" pitchFamily="34" charset="0"/>
                <a:ea typeface="ＭＳ Ｐゴシック" pitchFamily="34" charset="-128"/>
              </a:rPr>
              <a:t>Threats to physical security.</a:t>
            </a:r>
          </a:p>
          <a:p>
            <a:r>
              <a:rPr lang="en-US" altLang="en-US" sz="2400" dirty="0">
                <a:latin typeface="Arial" panose="020B0604020202020204" pitchFamily="34" charset="0"/>
                <a:ea typeface="ＭＳ Ｐゴシック" pitchFamily="34" charset="-128"/>
              </a:rPr>
              <a:t>Biometric devices</a:t>
            </a:r>
          </a:p>
          <a:p>
            <a:r>
              <a:rPr lang="en-US" altLang="en-US" sz="2400" dirty="0">
                <a:latin typeface="Arial" panose="020B0604020202020204" pitchFamily="34" charset="0"/>
                <a:ea typeface="ＭＳ Ｐゴシック" pitchFamily="34" charset="-128"/>
              </a:rPr>
              <a:t>Types of access control.</a:t>
            </a:r>
          </a:p>
          <a:p>
            <a:r>
              <a:rPr lang="en-US" altLang="en-US" sz="2400" dirty="0">
                <a:latin typeface="Arial" panose="020B0604020202020204" pitchFamily="34" charset="0"/>
                <a:ea typeface="ＭＳ Ｐゴシック" pitchFamily="34" charset="-128"/>
              </a:rPr>
              <a:t>Social engineering attacks.</a:t>
            </a:r>
          </a:p>
          <a:p>
            <a:r>
              <a:rPr lang="en-US" altLang="en-US" sz="2400" dirty="0">
                <a:latin typeface="Arial" panose="020B0604020202020204" pitchFamily="34" charset="0"/>
                <a:ea typeface="ＭＳ Ｐゴシック" pitchFamily="34" charset="-128"/>
              </a:rPr>
              <a:t>Policies and procedures.</a:t>
            </a:r>
          </a:p>
          <a:p>
            <a:endParaRPr lang="en-US" sz="2400" dirty="0">
              <a:ea typeface="ＭＳ Ｐゴシック" charset="0"/>
              <a:cs typeface="ＭＳ Ｐゴシック" charset="0"/>
            </a:endParaRPr>
          </a:p>
          <a:p>
            <a:endParaRPr lang="en-US" sz="2400" dirty="0">
              <a:ea typeface="ＭＳ Ｐゴシック" charset="0"/>
              <a:cs typeface="ＭＳ Ｐゴシック" charset="0"/>
            </a:endParaRPr>
          </a:p>
          <a:p>
            <a:pPr>
              <a:buFont typeface="Wingdings" charset="0"/>
              <a:buNone/>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96525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Lab</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Tree>
    <p:extLst>
      <p:ext uri="{BB962C8B-B14F-4D97-AF65-F5344CB8AC3E}">
        <p14:creationId xmlns:p14="http://schemas.microsoft.com/office/powerpoint/2010/main" val="370460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52400" y="274638"/>
            <a:ext cx="8839200" cy="1143000"/>
          </a:xfrm>
        </p:spPr>
        <p:txBody>
          <a:bodyPr>
            <a:no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Pattern Matching and Anomaly Detection</a:t>
            </a:r>
          </a:p>
        </p:txBody>
      </p:sp>
      <p:sp>
        <p:nvSpPr>
          <p:cNvPr id="7171" name="Content Placeholder 2"/>
          <p:cNvSpPr>
            <a:spLocks noGrp="1"/>
          </p:cNvSpPr>
          <p:nvPr>
            <p:ph idx="1"/>
          </p:nvPr>
        </p:nvSpPr>
        <p:spPr>
          <a:xfrm>
            <a:off x="533400" y="1524000"/>
            <a:ext cx="8229600" cy="4525963"/>
          </a:xfrm>
        </p:spPr>
        <p:txBody>
          <a:bodyPr>
            <a:normAutofit lnSpcReduction="10000"/>
          </a:bodyPr>
          <a:lstStyle/>
          <a:p>
            <a:r>
              <a:rPr lang="en-US" sz="2400">
                <a:ea typeface="ＭＳ Ｐゴシック" charset="0"/>
                <a:cs typeface="ＭＳ Ｐゴシック" charset="0"/>
              </a:rPr>
              <a:t>Anomaly detection system:</a:t>
            </a:r>
          </a:p>
          <a:p>
            <a:pPr lvl="1"/>
            <a:r>
              <a:rPr lang="en-US" sz="2000">
                <a:ea typeface="ＭＳ Ｐゴシック" charset="0"/>
              </a:rPr>
              <a:t>Can be configured to use profiles of authorized activity or placed in learning mode</a:t>
            </a:r>
          </a:p>
          <a:p>
            <a:pPr lvl="1"/>
            <a:r>
              <a:rPr lang="en-US" sz="2000">
                <a:ea typeface="ＭＳ Ｐゴシック" charset="0"/>
              </a:rPr>
              <a:t>Good at spotting behavior that is different from normal activity</a:t>
            </a:r>
          </a:p>
          <a:p>
            <a:pPr lvl="1"/>
            <a:r>
              <a:rPr lang="en-US" sz="2000">
                <a:ea typeface="ＭＳ Ｐゴシック" charset="0"/>
              </a:rPr>
              <a:t>Takes a long time for the system to configure itself and produce fewer false negatives</a:t>
            </a:r>
          </a:p>
          <a:p>
            <a:r>
              <a:rPr lang="en-US" sz="2400">
                <a:ea typeface="ＭＳ Ｐゴシック" charset="0"/>
                <a:cs typeface="ＭＳ Ｐゴシック" charset="0"/>
              </a:rPr>
              <a:t>Protocol decoding systems:</a:t>
            </a:r>
          </a:p>
          <a:p>
            <a:pPr lvl="1"/>
            <a:r>
              <a:rPr lang="en-US" sz="2000">
                <a:ea typeface="ＭＳ Ｐゴシック" charset="0"/>
              </a:rPr>
              <a:t>Can reassemble packets and detect abnormal activity</a:t>
            </a:r>
          </a:p>
          <a:p>
            <a:pPr lvl="1"/>
            <a:r>
              <a:rPr lang="en-US" sz="2000">
                <a:ea typeface="ＭＳ Ｐゴシック" charset="0"/>
              </a:rPr>
              <a:t>Based on TCP/IP protocol specifications</a:t>
            </a:r>
          </a:p>
          <a:p>
            <a:pPr lvl="1"/>
            <a:r>
              <a:rPr lang="en-US" sz="2000">
                <a:ea typeface="ＭＳ Ｐゴシック" charset="0"/>
              </a:rPr>
              <a:t>Must maintain state information</a:t>
            </a:r>
          </a:p>
          <a:p>
            <a:r>
              <a:rPr lang="en-US" sz="2400">
                <a:ea typeface="ＭＳ Ｐゴシック" charset="0"/>
                <a:cs typeface="ＭＳ Ｐゴシック" charset="0"/>
              </a:rPr>
              <a:t>Pattern matching systems:</a:t>
            </a:r>
          </a:p>
          <a:p>
            <a:pPr lvl="1"/>
            <a:r>
              <a:rPr lang="en-US" sz="2000">
                <a:ea typeface="ＭＳ Ｐゴシック" charset="0"/>
              </a:rPr>
              <a:t>Rely on database of known attacks.</a:t>
            </a:r>
          </a:p>
          <a:p>
            <a:pPr lvl="1"/>
            <a:r>
              <a:rPr lang="en-US" sz="2000">
                <a:ea typeface="ＭＳ Ｐゴシック" charset="0"/>
              </a:rPr>
              <a:t>It triggers an event only if the attack is in the database.  </a:t>
            </a:r>
          </a:p>
        </p:txBody>
      </p:sp>
    </p:spTree>
    <p:extLst>
      <p:ext uri="{BB962C8B-B14F-4D97-AF65-F5344CB8AC3E}">
        <p14:creationId xmlns:p14="http://schemas.microsoft.com/office/powerpoint/2010/main" val="4151820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610600" cy="1143000"/>
          </a:xfrm>
        </p:spPr>
        <p:txBody>
          <a:bodyPr>
            <a:norm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Snort</a:t>
            </a:r>
          </a:p>
        </p:txBody>
      </p:sp>
      <p:sp>
        <p:nvSpPr>
          <p:cNvPr id="8195" name="Content Placeholder 2"/>
          <p:cNvSpPr>
            <a:spLocks noGrp="1"/>
          </p:cNvSpPr>
          <p:nvPr>
            <p:ph idx="1"/>
          </p:nvPr>
        </p:nvSpPr>
        <p:spPr>
          <a:xfrm>
            <a:off x="457200" y="1447800"/>
            <a:ext cx="8229600" cy="5029200"/>
          </a:xfrm>
        </p:spPr>
        <p:txBody>
          <a:bodyPr>
            <a:normAutofit lnSpcReduction="10000"/>
          </a:bodyPr>
          <a:lstStyle/>
          <a:p>
            <a:r>
              <a:rPr lang="en-US" sz="2000">
                <a:ea typeface="ＭＳ Ｐゴシック" charset="0"/>
                <a:cs typeface="ＭＳ Ｐゴシック" charset="0"/>
              </a:rPr>
              <a:t>Freeware IDS developed by Martin Roesch and Brian Caswell</a:t>
            </a:r>
          </a:p>
          <a:p>
            <a:r>
              <a:rPr lang="en-US" sz="2000">
                <a:ea typeface="ＭＳ Ｐゴシック" charset="0"/>
                <a:cs typeface="ＭＳ Ｐゴシック" charset="0"/>
              </a:rPr>
              <a:t>Can work on both Windows and Linux</a:t>
            </a:r>
          </a:p>
          <a:p>
            <a:r>
              <a:rPr lang="en-US" sz="2000">
                <a:ea typeface="ＭＳ Ｐゴシック" charset="0"/>
                <a:cs typeface="ＭＳ Ｐゴシック" charset="0"/>
              </a:rPr>
              <a:t>Operate as a network sniffer and matches activity based on predefined signatures</a:t>
            </a:r>
          </a:p>
          <a:p>
            <a:r>
              <a:rPr lang="en-US" sz="2000">
                <a:ea typeface="ＭＳ Ｐゴシック" charset="0"/>
                <a:cs typeface="ＭＳ Ｐゴシック" charset="0"/>
              </a:rPr>
              <a:t>Snort rules consist of two parts:</a:t>
            </a:r>
            <a:endParaRPr lang="en-US" sz="2400">
              <a:ea typeface="ＭＳ Ｐゴシック" charset="0"/>
              <a:cs typeface="ＭＳ Ｐゴシック" charset="0"/>
            </a:endParaRPr>
          </a:p>
          <a:p>
            <a:pPr lvl="1"/>
            <a:r>
              <a:rPr lang="en-US" sz="2000">
                <a:ea typeface="ＭＳ Ｐゴシック" charset="0"/>
              </a:rPr>
              <a:t>Rule header:</a:t>
            </a:r>
          </a:p>
          <a:p>
            <a:pPr lvl="2"/>
            <a:r>
              <a:rPr lang="en-US" sz="1800">
                <a:ea typeface="ＭＳ Ｐゴシック" charset="0"/>
              </a:rPr>
              <a:t>Use to identify the rules actions:</a:t>
            </a:r>
          </a:p>
          <a:p>
            <a:pPr lvl="3"/>
            <a:r>
              <a:rPr lang="en-US">
                <a:ea typeface="ＭＳ Ｐゴシック" charset="0"/>
              </a:rPr>
              <a:t>Alert</a:t>
            </a:r>
          </a:p>
          <a:p>
            <a:pPr lvl="3"/>
            <a:r>
              <a:rPr lang="en-US">
                <a:ea typeface="ＭＳ Ｐゴシック" charset="0"/>
              </a:rPr>
              <a:t>Log</a:t>
            </a:r>
          </a:p>
          <a:p>
            <a:pPr lvl="3"/>
            <a:r>
              <a:rPr lang="en-US">
                <a:ea typeface="ＭＳ Ｐゴシック" charset="0"/>
              </a:rPr>
              <a:t>Pass</a:t>
            </a:r>
          </a:p>
          <a:p>
            <a:pPr lvl="3"/>
            <a:r>
              <a:rPr lang="en-US">
                <a:ea typeface="ＭＳ Ｐゴシック" charset="0"/>
              </a:rPr>
              <a:t>Activate</a:t>
            </a:r>
          </a:p>
          <a:p>
            <a:pPr lvl="3"/>
            <a:r>
              <a:rPr lang="en-US">
                <a:ea typeface="ＭＳ Ｐゴシック" charset="0"/>
              </a:rPr>
              <a:t>Dynamic</a:t>
            </a:r>
          </a:p>
          <a:p>
            <a:pPr lvl="1"/>
            <a:r>
              <a:rPr lang="en-US" sz="2000">
                <a:ea typeface="ＭＳ Ｐゴシック" charset="0"/>
              </a:rPr>
              <a:t>Rule options:</a:t>
            </a:r>
          </a:p>
          <a:p>
            <a:pPr lvl="2"/>
            <a:r>
              <a:rPr lang="en-US" sz="1800">
                <a:ea typeface="ＭＳ Ｐゴシック" charset="0"/>
              </a:rPr>
              <a:t>Use to identify the rules alert messages.</a:t>
            </a:r>
          </a:p>
          <a:p>
            <a:pPr lvl="2"/>
            <a:r>
              <a:rPr lang="en-US" sz="1800">
                <a:ea typeface="ＭＳ Ｐゴシック" charset="0"/>
              </a:rPr>
              <a:t>Not required.</a:t>
            </a:r>
          </a:p>
          <a:p>
            <a:pPr lvl="2"/>
            <a:endParaRPr lang="en-US" sz="1800">
              <a:ea typeface="ＭＳ Ｐゴシック" charset="0"/>
            </a:endParaRPr>
          </a:p>
        </p:txBody>
      </p:sp>
    </p:spTree>
    <p:extLst>
      <p:ext uri="{BB962C8B-B14F-4D97-AF65-F5344CB8AC3E}">
        <p14:creationId xmlns:p14="http://schemas.microsoft.com/office/powerpoint/2010/main" val="3577076572"/>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29067</TotalTime>
  <Words>3636</Words>
  <Application>Microsoft Office PowerPoint</Application>
  <PresentationFormat>On-screen Show (4:3)</PresentationFormat>
  <Paragraphs>748</Paragraphs>
  <Slides>79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ＭＳ Ｐゴシック</vt:lpstr>
      <vt:lpstr>Arial</vt:lpstr>
      <vt:lpstr>Calibri</vt:lpstr>
      <vt:lpstr>Franklin Gothic Book</vt:lpstr>
      <vt:lpstr>Times New Roman</vt:lpstr>
      <vt:lpstr>Wingdings</vt:lpstr>
      <vt:lpstr>Wingdings 2</vt:lpstr>
      <vt:lpstr>Technic</vt:lpstr>
      <vt:lpstr>CYBR644 – Cyber Practitioner Lab</vt:lpstr>
      <vt:lpstr>Overview of the course</vt:lpstr>
      <vt:lpstr>REVIEW</vt:lpstr>
      <vt:lpstr>Project 2 </vt:lpstr>
      <vt:lpstr>Attack methodology…</vt:lpstr>
      <vt:lpstr>Intrusion Detection Systems</vt:lpstr>
      <vt:lpstr>Intrusion Detection Systems cont.</vt:lpstr>
      <vt:lpstr>Pattern Matching and Anomaly Detection</vt:lpstr>
      <vt:lpstr>Snort</vt:lpstr>
      <vt:lpstr>Snort cont.</vt:lpstr>
      <vt:lpstr>IDS Evasion</vt:lpstr>
      <vt:lpstr>IDS Evasion Tools</vt:lpstr>
      <vt:lpstr>Firewalls</vt:lpstr>
      <vt:lpstr>Firewalls cont.</vt:lpstr>
      <vt:lpstr>Identifying Firewalls</vt:lpstr>
      <vt:lpstr>Bypassing Firewalls</vt:lpstr>
      <vt:lpstr>Honeypots</vt:lpstr>
      <vt:lpstr>Types of Honeypots</vt:lpstr>
      <vt:lpstr>Honeypots</vt:lpstr>
      <vt:lpstr>Detecting Honeypots</vt:lpstr>
      <vt:lpstr>Functions of Cryptography</vt:lpstr>
      <vt:lpstr>History of Cryptography</vt:lpstr>
      <vt:lpstr>Algorithms</vt:lpstr>
      <vt:lpstr>Symmetric Encryption</vt:lpstr>
      <vt:lpstr>Data Encryption Standard (DES)</vt:lpstr>
      <vt:lpstr>Data Encryption Standard (DES) cont.</vt:lpstr>
      <vt:lpstr>AdvanceD Encryption Standard (AES ) and Rivest Cipher (RC)</vt:lpstr>
      <vt:lpstr>Asymmetric Encryption (Public Key Encryption)</vt:lpstr>
      <vt:lpstr>Hashing</vt:lpstr>
      <vt:lpstr>Digital Watermark</vt:lpstr>
      <vt:lpstr>Digital Signatures</vt:lpstr>
      <vt:lpstr>Digital Certificates</vt:lpstr>
      <vt:lpstr>Public Key Infrastructure (PKI)</vt:lpstr>
      <vt:lpstr>Trust Models</vt:lpstr>
      <vt:lpstr>Protocols, Standards, and Applications</vt:lpstr>
      <vt:lpstr>Encryption Cracking Tools</vt:lpstr>
      <vt:lpstr>Weak Encryption</vt:lpstr>
      <vt:lpstr>Steganography</vt:lpstr>
      <vt:lpstr>Steganography Tools</vt:lpstr>
      <vt:lpstr>Break</vt:lpstr>
      <vt:lpstr>Threats to Physical Security</vt:lpstr>
      <vt:lpstr>Threats to Physical Security cont. </vt:lpstr>
      <vt:lpstr>Threats to Physical Security cont. </vt:lpstr>
      <vt:lpstr>Equipment Controls</vt:lpstr>
      <vt:lpstr>Equipment Controls</vt:lpstr>
      <vt:lpstr>Who needs keys?</vt:lpstr>
      <vt:lpstr>Lock Picking/Shimming</vt:lpstr>
      <vt:lpstr>Lock picking concerns</vt:lpstr>
      <vt:lpstr>Who needs keys?</vt:lpstr>
      <vt:lpstr>Area Controls</vt:lpstr>
      <vt:lpstr>Location Data and Geotagging</vt:lpstr>
      <vt:lpstr>Location Data and Geotagging</vt:lpstr>
      <vt:lpstr>Location Data and Geotagging</vt:lpstr>
      <vt:lpstr>Facility Controls</vt:lpstr>
      <vt:lpstr>Personal Safety Controls</vt:lpstr>
      <vt:lpstr>Physical Access Control</vt:lpstr>
      <vt:lpstr>Social Engineering</vt:lpstr>
      <vt:lpstr>Person-to-Person-Based Social Engineering</vt:lpstr>
      <vt:lpstr>Computer-Based and Reverse Social Engineering</vt:lpstr>
      <vt:lpstr>Social Engineering</vt:lpstr>
      <vt:lpstr>Social Engineering</vt:lpstr>
      <vt:lpstr>Social Engineering</vt:lpstr>
      <vt:lpstr>Social Engineering</vt:lpstr>
      <vt:lpstr>Governmental and Commercial Data Classification</vt:lpstr>
      <vt:lpstr>Policies and Procedures</vt:lpstr>
      <vt:lpstr>Threat Emulation/Red Teaming</vt:lpstr>
      <vt:lpstr>Threat Emulation/Red Teaming</vt:lpstr>
      <vt:lpstr>Threat Emulation/Red Teaming</vt:lpstr>
      <vt:lpstr>Threat Emulation/Red Teaming</vt:lpstr>
      <vt:lpstr>Threat Emulation/red teaming</vt:lpstr>
      <vt:lpstr>Purple teaming</vt:lpstr>
      <vt:lpstr>Penetration Testing Reporting</vt:lpstr>
      <vt:lpstr>Course conclusion</vt:lpstr>
      <vt:lpstr>Perspectives</vt:lpstr>
      <vt:lpstr>Perspectives</vt:lpstr>
      <vt:lpstr>Perspectives</vt:lpstr>
      <vt:lpstr>Summary</vt:lpstr>
      <vt:lpstr>Summary</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Forensics 909</dc:title>
  <dc:creator>Michael Hennick</dc:creator>
  <cp:lastModifiedBy>Michael Hennick</cp:lastModifiedBy>
  <cp:revision>125</cp:revision>
  <dcterms:created xsi:type="dcterms:W3CDTF">2012-01-03T00:04:31Z</dcterms:created>
  <dcterms:modified xsi:type="dcterms:W3CDTF">2024-05-01T21:37:39Z</dcterms:modified>
</cp:coreProperties>
</file>